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59"/>
  </p:notesMasterIdLst>
  <p:handoutMasterIdLst>
    <p:handoutMasterId r:id="rId60"/>
  </p:handoutMasterIdLst>
  <p:sldIdLst>
    <p:sldId id="666" r:id="rId5"/>
    <p:sldId id="758" r:id="rId6"/>
    <p:sldId id="759" r:id="rId7"/>
    <p:sldId id="908" r:id="rId8"/>
    <p:sldId id="1120" r:id="rId9"/>
    <p:sldId id="718" r:id="rId10"/>
    <p:sldId id="784" r:id="rId11"/>
    <p:sldId id="1150" r:id="rId12"/>
    <p:sldId id="1123" r:id="rId13"/>
    <p:sldId id="1124" r:id="rId14"/>
    <p:sldId id="1125" r:id="rId15"/>
    <p:sldId id="1126" r:id="rId16"/>
    <p:sldId id="1147" r:id="rId17"/>
    <p:sldId id="1121" r:id="rId18"/>
    <p:sldId id="1128" r:id="rId19"/>
    <p:sldId id="1129" r:id="rId20"/>
    <p:sldId id="1130" r:id="rId21"/>
    <p:sldId id="1131" r:id="rId22"/>
    <p:sldId id="1132" r:id="rId23"/>
    <p:sldId id="1133" r:id="rId24"/>
    <p:sldId id="1122" r:id="rId25"/>
    <p:sldId id="1134" r:id="rId26"/>
    <p:sldId id="1135" r:id="rId27"/>
    <p:sldId id="1148" r:id="rId28"/>
    <p:sldId id="1136" r:id="rId29"/>
    <p:sldId id="1149" r:id="rId30"/>
    <p:sldId id="1137" r:id="rId31"/>
    <p:sldId id="1138" r:id="rId32"/>
    <p:sldId id="1139" r:id="rId33"/>
    <p:sldId id="1140" r:id="rId34"/>
    <p:sldId id="1141" r:id="rId35"/>
    <p:sldId id="1142" r:id="rId36"/>
    <p:sldId id="1143" r:id="rId37"/>
    <p:sldId id="1144" r:id="rId38"/>
    <p:sldId id="1145" r:id="rId39"/>
    <p:sldId id="1146" r:id="rId40"/>
    <p:sldId id="873" r:id="rId41"/>
    <p:sldId id="874" r:id="rId42"/>
    <p:sldId id="875" r:id="rId43"/>
    <p:sldId id="876" r:id="rId44"/>
    <p:sldId id="976" r:id="rId45"/>
    <p:sldId id="977" r:id="rId46"/>
    <p:sldId id="860" r:id="rId47"/>
    <p:sldId id="861" r:id="rId48"/>
    <p:sldId id="862" r:id="rId49"/>
    <p:sldId id="863" r:id="rId50"/>
    <p:sldId id="864" r:id="rId51"/>
    <p:sldId id="865" r:id="rId52"/>
    <p:sldId id="869" r:id="rId53"/>
    <p:sldId id="870" r:id="rId54"/>
    <p:sldId id="867" r:id="rId55"/>
    <p:sldId id="868" r:id="rId56"/>
    <p:sldId id="777" r:id="rId57"/>
    <p:sldId id="851" r:id="rId58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나눔명조 ExtraBold" panose="02020603020101020101" pitchFamily="18" charset="-127"/>
      <p:bold r:id="rId66"/>
    </p:embeddedFont>
    <p:embeddedFont>
      <p:font typeface="나눔바른고딕" panose="020B0600000101010101" charset="-127"/>
      <p:regular r:id="rId67"/>
      <p:bold r:id="rId68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072" userDrawn="1">
          <p15:clr>
            <a:srgbClr val="A4A3A4"/>
          </p15:clr>
        </p15:guide>
        <p15:guide id="4" orient="horz" pos="985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9" pos="4150" userDrawn="1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12">
          <p15:clr>
            <a:srgbClr val="A4A3A4"/>
          </p15:clr>
        </p15:guide>
        <p15:guide id="18" orient="horz" pos="441" userDrawn="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40" userDrawn="1">
          <p15:clr>
            <a:srgbClr val="A4A3A4"/>
          </p15:clr>
        </p15:guide>
        <p15:guide id="22" orient="horz" pos="781" userDrawn="1">
          <p15:clr>
            <a:srgbClr val="A4A3A4"/>
          </p15:clr>
        </p15:guide>
        <p15:guide id="23" pos="4151">
          <p15:clr>
            <a:srgbClr val="A4A3A4"/>
          </p15:clr>
        </p15:guide>
        <p15:guide id="24" pos="41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iju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005A7E"/>
    <a:srgbClr val="0B5395"/>
    <a:srgbClr val="0CA0C7"/>
    <a:srgbClr val="089CA3"/>
    <a:srgbClr val="595959"/>
    <a:srgbClr val="4F81BD"/>
    <a:srgbClr val="E3AB00"/>
    <a:srgbClr val="FFFFFF"/>
    <a:srgbClr val="5D9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61AB2-23C4-4549-97E1-07C93D90A825}" v="1" dt="2021-04-28T22:18:34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4" autoAdjust="0"/>
    <p:restoredTop sz="90323" autoAdjust="0"/>
  </p:normalViewPr>
  <p:slideViewPr>
    <p:cSldViewPr snapToGrid="0" snapToObjects="1" showGuides="1">
      <p:cViewPr varScale="1">
        <p:scale>
          <a:sx n="97" d="100"/>
          <a:sy n="97" d="100"/>
        </p:scale>
        <p:origin x="293" y="67"/>
      </p:cViewPr>
      <p:guideLst>
        <p:guide orient="horz" pos="3072"/>
        <p:guide orient="horz" pos="985"/>
        <p:guide orient="horz" pos="735"/>
        <p:guide pos="476"/>
        <p:guide pos="4150"/>
        <p:guide pos="453"/>
        <p:guide pos="612"/>
        <p:guide orient="horz" pos="441"/>
        <p:guide pos="499"/>
        <p:guide orient="horz" pos="940"/>
        <p:guide orient="horz" pos="781"/>
        <p:guide pos="4151"/>
        <p:guide pos="4149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CBD61AB2-23C4-4549-97E1-07C93D90A825}"/>
    <pc:docChg chg="custSel modSld">
      <pc:chgData name="홍필두" userId="a613eac9-2ee1-4936-8d5c-6f3d69f7b146" providerId="ADAL" clId="{CBD61AB2-23C4-4549-97E1-07C93D90A825}" dt="2021-04-28T22:19:30.002" v="36" actId="20577"/>
      <pc:docMkLst>
        <pc:docMk/>
      </pc:docMkLst>
      <pc:sldChg chg="delSp modSp mod">
        <pc:chgData name="홍필두" userId="a613eac9-2ee1-4936-8d5c-6f3d69f7b146" providerId="ADAL" clId="{CBD61AB2-23C4-4549-97E1-07C93D90A825}" dt="2021-04-28T22:19:30.002" v="36" actId="20577"/>
        <pc:sldMkLst>
          <pc:docMk/>
          <pc:sldMk cId="1601413881" sldId="851"/>
        </pc:sldMkLst>
        <pc:spChg chg="del">
          <ac:chgData name="홍필두" userId="a613eac9-2ee1-4936-8d5c-6f3d69f7b146" providerId="ADAL" clId="{CBD61AB2-23C4-4549-97E1-07C93D90A825}" dt="2021-04-28T22:19:24.918" v="31" actId="478"/>
          <ac:spMkLst>
            <pc:docMk/>
            <pc:sldMk cId="1601413881" sldId="851"/>
            <ac:spMk id="4" creationId="{00000000-0000-0000-0000-000000000000}"/>
          </ac:spMkLst>
        </pc:spChg>
        <pc:spChg chg="del">
          <ac:chgData name="홍필두" userId="a613eac9-2ee1-4936-8d5c-6f3d69f7b146" providerId="ADAL" clId="{CBD61AB2-23C4-4549-97E1-07C93D90A825}" dt="2021-04-28T22:19:25.871" v="32" actId="478"/>
          <ac:spMkLst>
            <pc:docMk/>
            <pc:sldMk cId="1601413881" sldId="851"/>
            <ac:spMk id="5" creationId="{00000000-0000-0000-0000-000000000000}"/>
          </ac:spMkLst>
        </pc:spChg>
        <pc:spChg chg="mod">
          <ac:chgData name="홍필두" userId="a613eac9-2ee1-4936-8d5c-6f3d69f7b146" providerId="ADAL" clId="{CBD61AB2-23C4-4549-97E1-07C93D90A825}" dt="2021-04-28T22:19:30.002" v="36" actId="20577"/>
          <ac:spMkLst>
            <pc:docMk/>
            <pc:sldMk cId="1601413881" sldId="851"/>
            <ac:spMk id="27" creationId="{00000000-0000-0000-0000-000000000000}"/>
          </ac:spMkLst>
        </pc:spChg>
      </pc:sldChg>
      <pc:sldChg chg="delSp mod">
        <pc:chgData name="홍필두" userId="a613eac9-2ee1-4936-8d5c-6f3d69f7b146" providerId="ADAL" clId="{CBD61AB2-23C4-4549-97E1-07C93D90A825}" dt="2021-04-28T22:19:20.173" v="30" actId="478"/>
        <pc:sldMkLst>
          <pc:docMk/>
          <pc:sldMk cId="2484304293" sldId="870"/>
        </pc:sldMkLst>
        <pc:spChg chg="del">
          <ac:chgData name="홍필두" userId="a613eac9-2ee1-4936-8d5c-6f3d69f7b146" providerId="ADAL" clId="{CBD61AB2-23C4-4549-97E1-07C93D90A825}" dt="2021-04-28T22:19:20.173" v="30" actId="478"/>
          <ac:spMkLst>
            <pc:docMk/>
            <pc:sldMk cId="2484304293" sldId="870"/>
            <ac:spMk id="29" creationId="{C5D93FE2-D866-4B97-A25C-8185D9E5FA36}"/>
          </ac:spMkLst>
        </pc:spChg>
        <pc:spChg chg="del">
          <ac:chgData name="홍필두" userId="a613eac9-2ee1-4936-8d5c-6f3d69f7b146" providerId="ADAL" clId="{CBD61AB2-23C4-4549-97E1-07C93D90A825}" dt="2021-04-28T22:19:19.313" v="29" actId="478"/>
          <ac:spMkLst>
            <pc:docMk/>
            <pc:sldMk cId="2484304293" sldId="870"/>
            <ac:spMk id="32" creationId="{00000000-0000-0000-0000-000000000000}"/>
          </ac:spMkLst>
        </pc:spChg>
      </pc:sldChg>
      <pc:sldChg chg="delSp modSp mod">
        <pc:chgData name="홍필두" userId="a613eac9-2ee1-4936-8d5c-6f3d69f7b146" providerId="ADAL" clId="{CBD61AB2-23C4-4549-97E1-07C93D90A825}" dt="2021-04-28T22:18:36.742" v="25" actId="6549"/>
        <pc:sldMkLst>
          <pc:docMk/>
          <pc:sldMk cId="1154918052" sldId="1134"/>
        </pc:sldMkLst>
        <pc:spChg chg="mod">
          <ac:chgData name="홍필두" userId="a613eac9-2ee1-4936-8d5c-6f3d69f7b146" providerId="ADAL" clId="{CBD61AB2-23C4-4549-97E1-07C93D90A825}" dt="2021-04-28T22:18:36.742" v="25" actId="6549"/>
          <ac:spMkLst>
            <pc:docMk/>
            <pc:sldMk cId="1154918052" sldId="1134"/>
            <ac:spMk id="13" creationId="{7B8D8113-A5FA-4A8D-8066-DD0D23A192B8}"/>
          </ac:spMkLst>
        </pc:spChg>
        <pc:spChg chg="del mod">
          <ac:chgData name="홍필두" userId="a613eac9-2ee1-4936-8d5c-6f3d69f7b146" providerId="ADAL" clId="{CBD61AB2-23C4-4549-97E1-07C93D90A825}" dt="2021-04-28T22:18:23.800" v="11" actId="478"/>
          <ac:spMkLst>
            <pc:docMk/>
            <pc:sldMk cId="1154918052" sldId="1134"/>
            <ac:spMk id="22" creationId="{74F97177-F68E-460A-9BD4-1CFBA63B2BCE}"/>
          </ac:spMkLst>
        </pc:spChg>
        <pc:spChg chg="del">
          <ac:chgData name="홍필두" userId="a613eac9-2ee1-4936-8d5c-6f3d69f7b146" providerId="ADAL" clId="{CBD61AB2-23C4-4549-97E1-07C93D90A825}" dt="2021-04-28T22:18:25.992" v="12" actId="478"/>
          <ac:spMkLst>
            <pc:docMk/>
            <pc:sldMk cId="1154918052" sldId="1134"/>
            <ac:spMk id="24" creationId="{00000000-0000-0000-0000-000000000000}"/>
          </ac:spMkLst>
        </pc:spChg>
      </pc:sldChg>
      <pc:sldChg chg="delSp modSp mod">
        <pc:chgData name="홍필두" userId="a613eac9-2ee1-4936-8d5c-6f3d69f7b146" providerId="ADAL" clId="{CBD61AB2-23C4-4549-97E1-07C93D90A825}" dt="2021-04-28T22:18:58.564" v="28" actId="20577"/>
        <pc:sldMkLst>
          <pc:docMk/>
          <pc:sldMk cId="3265409991" sldId="1137"/>
        </pc:sldMkLst>
        <pc:spChg chg="del">
          <ac:chgData name="홍필두" userId="a613eac9-2ee1-4936-8d5c-6f3d69f7b146" providerId="ADAL" clId="{CBD61AB2-23C4-4549-97E1-07C93D90A825}" dt="2021-04-28T22:18:52.162" v="26" actId="478"/>
          <ac:spMkLst>
            <pc:docMk/>
            <pc:sldMk cId="3265409991" sldId="1137"/>
            <ac:spMk id="27" creationId="{74F97177-F68E-460A-9BD4-1CFBA63B2BCE}"/>
          </ac:spMkLst>
        </pc:spChg>
        <pc:spChg chg="del">
          <ac:chgData name="홍필두" userId="a613eac9-2ee1-4936-8d5c-6f3d69f7b146" providerId="ADAL" clId="{CBD61AB2-23C4-4549-97E1-07C93D90A825}" dt="2021-04-28T22:18:55.101" v="27" actId="478"/>
          <ac:spMkLst>
            <pc:docMk/>
            <pc:sldMk cId="3265409991" sldId="1137"/>
            <ac:spMk id="28" creationId="{00000000-0000-0000-0000-000000000000}"/>
          </ac:spMkLst>
        </pc:spChg>
        <pc:spChg chg="mod">
          <ac:chgData name="홍필두" userId="a613eac9-2ee1-4936-8d5c-6f3d69f7b146" providerId="ADAL" clId="{CBD61AB2-23C4-4549-97E1-07C93D90A825}" dt="2021-04-28T22:18:58.564" v="28" actId="20577"/>
          <ac:spMkLst>
            <pc:docMk/>
            <pc:sldMk cId="3265409991" sldId="1137"/>
            <ac:spMk id="31" creationId="{6FA11AC4-9203-4E11-B997-9F8324C1CBE6}"/>
          </ac:spMkLst>
        </pc:spChg>
      </pc:sldChg>
      <pc:sldChg chg="delSp modSp mod">
        <pc:chgData name="홍필두" userId="a613eac9-2ee1-4936-8d5c-6f3d69f7b146" providerId="ADAL" clId="{CBD61AB2-23C4-4549-97E1-07C93D90A825}" dt="2021-04-28T22:18:06.616" v="9" actId="20577"/>
        <pc:sldMkLst>
          <pc:docMk/>
          <pc:sldMk cId="2018908877" sldId="1147"/>
        </pc:sldMkLst>
        <pc:spChg chg="del">
          <ac:chgData name="홍필두" userId="a613eac9-2ee1-4936-8d5c-6f3d69f7b146" providerId="ADAL" clId="{CBD61AB2-23C4-4549-97E1-07C93D90A825}" dt="2021-04-28T22:17:57.686" v="1" actId="478"/>
          <ac:spMkLst>
            <pc:docMk/>
            <pc:sldMk cId="2018908877" sldId="1147"/>
            <ac:spMk id="19" creationId="{2B548258-B571-4C80-A0E5-9981FDCE3371}"/>
          </ac:spMkLst>
        </pc:spChg>
        <pc:spChg chg="del">
          <ac:chgData name="홍필두" userId="a613eac9-2ee1-4936-8d5c-6f3d69f7b146" providerId="ADAL" clId="{CBD61AB2-23C4-4549-97E1-07C93D90A825}" dt="2021-04-28T22:17:56.097" v="0" actId="478"/>
          <ac:spMkLst>
            <pc:docMk/>
            <pc:sldMk cId="2018908877" sldId="1147"/>
            <ac:spMk id="20" creationId="{00000000-0000-0000-0000-000000000000}"/>
          </ac:spMkLst>
        </pc:spChg>
        <pc:spChg chg="mod">
          <ac:chgData name="홍필두" userId="a613eac9-2ee1-4936-8d5c-6f3d69f7b146" providerId="ADAL" clId="{CBD61AB2-23C4-4549-97E1-07C93D90A825}" dt="2021-04-28T22:18:06.616" v="9" actId="20577"/>
          <ac:spMkLst>
            <pc:docMk/>
            <pc:sldMk cId="2018908877" sldId="1147"/>
            <ac:spMk id="30" creationId="{E74149D6-E8F8-4363-9909-4C3D8C9D8A40}"/>
          </ac:spMkLst>
        </pc:spChg>
      </pc:sldChg>
    </pc:docChg>
  </pc:docChgLst>
  <pc:docChgLst>
    <pc:chgData name="홍필두" userId="a613eac9-2ee1-4936-8d5c-6f3d69f7b146" providerId="ADAL" clId="{1EA62C8A-A0BE-4135-ADB9-F88247A5EB1D}"/>
    <pc:docChg chg="delSld">
      <pc:chgData name="홍필두" userId="a613eac9-2ee1-4936-8d5c-6f3d69f7b146" providerId="ADAL" clId="{1EA62C8A-A0BE-4135-ADB9-F88247A5EB1D}" dt="2021-04-28T13:39:47.474" v="3" actId="47"/>
      <pc:docMkLst>
        <pc:docMk/>
      </pc:docMkLst>
      <pc:sldChg chg="del">
        <pc:chgData name="홍필두" userId="a613eac9-2ee1-4936-8d5c-6f3d69f7b146" providerId="ADAL" clId="{1EA62C8A-A0BE-4135-ADB9-F88247A5EB1D}" dt="2021-04-28T13:39:46.161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1EA62C8A-A0BE-4135-ADB9-F88247A5EB1D}" dt="2021-04-28T13:39:46.989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1EA62C8A-A0BE-4135-ADB9-F88247A5EB1D}" dt="2021-04-28T13:39:47.474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1EA62C8A-A0BE-4135-ADB9-F88247A5EB1D}" dt="2021-04-28T13:39:45.411" v="0" actId="47"/>
        <pc:sldMkLst>
          <pc:docMk/>
          <pc:sldMk cId="4090281274" sldId="757"/>
        </pc:sldMkLst>
      </pc:sldChg>
      <pc:sldMasterChg chg="delSldLayout">
        <pc:chgData name="홍필두" userId="a613eac9-2ee1-4936-8d5c-6f3d69f7b146" providerId="ADAL" clId="{1EA62C8A-A0BE-4135-ADB9-F88247A5EB1D}" dt="2021-04-28T13:39:47.474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1EA62C8A-A0BE-4135-ADB9-F88247A5EB1D}" dt="2021-04-28T13:39:47.474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705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59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785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9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딕셔너리</a:t>
            </a:r>
            <a:r>
              <a:rPr kumimoji="0" lang="en-US" altLang="ko-KR" sz="4200" b="1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집합</a:t>
            </a:r>
            <a:r>
              <a:rPr kumimoji="0" lang="en-US" altLang="ko-KR" sz="4200" b="1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컬렉션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kern="0" dirty="0">
                  <a:solidFill>
                    <a:prstClr val="white"/>
                  </a:solidFill>
                  <a:latin typeface="+mn-ea"/>
                  <a:ea typeface="+mn-ea"/>
                </a:rPr>
                <a:t>09</a:t>
              </a:r>
              <a:endPara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349" y="4202218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딕셔너리의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562E95-AD84-4EF1-ADBF-E0A05935F421}"/>
              </a:ext>
            </a:extLst>
          </p:cNvPr>
          <p:cNvSpPr/>
          <p:nvPr/>
        </p:nvSpPr>
        <p:spPr bwMode="auto">
          <a:xfrm>
            <a:off x="1255311" y="701932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keys(), values(), items()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활용 방법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A51545-FC53-48A3-9E65-DE93484D10AD}"/>
              </a:ext>
            </a:extLst>
          </p:cNvPr>
          <p:cNvGrpSpPr/>
          <p:nvPr/>
        </p:nvGrpSpPr>
        <p:grpSpPr>
          <a:xfrm>
            <a:off x="719572" y="701933"/>
            <a:ext cx="507705" cy="497174"/>
            <a:chOff x="593089" y="1058864"/>
            <a:chExt cx="507705" cy="49717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8FE658-DC3B-4A0E-83A9-3831A49CDDE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175C56-948F-420C-8A81-5ED6027A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B2248E-994D-4046-BF72-70884BF694A6}"/>
              </a:ext>
            </a:extLst>
          </p:cNvPr>
          <p:cNvGrpSpPr/>
          <p:nvPr/>
        </p:nvGrpSpPr>
        <p:grpSpPr>
          <a:xfrm>
            <a:off x="711271" y="1348417"/>
            <a:ext cx="5876853" cy="3323305"/>
            <a:chOff x="702526" y="2051169"/>
            <a:chExt cx="5890479" cy="569265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7E775A9-1086-4340-89BE-FFDD407CA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830FB1A-8CE1-4C79-8E1D-E298973DC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2084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A0DC2A-A989-4306-A7A2-4E6C90173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563544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904158-6AAB-419E-A2C9-19EEACF84F75}"/>
              </a:ext>
            </a:extLst>
          </p:cNvPr>
          <p:cNvSpPr/>
          <p:nvPr/>
        </p:nvSpPr>
        <p:spPr bwMode="auto">
          <a:xfrm>
            <a:off x="711270" y="1526724"/>
            <a:ext cx="7109027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a={"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":"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":100,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":88,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": 95}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i in a.items():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print (i,end=",")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'),('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100),('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88),('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', 95),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i in a.keys():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print (i,end=",")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i in a.values():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print (i,end=",")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,100,88,95,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48024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딕셔너리의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B2248E-994D-4046-BF72-70884BF694A6}"/>
              </a:ext>
            </a:extLst>
          </p:cNvPr>
          <p:cNvGrpSpPr/>
          <p:nvPr/>
        </p:nvGrpSpPr>
        <p:grpSpPr>
          <a:xfrm>
            <a:off x="711272" y="1563688"/>
            <a:ext cx="5876853" cy="2025728"/>
            <a:chOff x="702526" y="2051169"/>
            <a:chExt cx="5890479" cy="346996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7E775A9-1086-4340-89BE-FFDD407CA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830FB1A-8CE1-4C79-8E1D-E298973DC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80545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A0DC2A-A989-4306-A7A2-4E6C90173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340861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904158-6AAB-419E-A2C9-19EEACF84F75}"/>
              </a:ext>
            </a:extLst>
          </p:cNvPr>
          <p:cNvSpPr/>
          <p:nvPr/>
        </p:nvSpPr>
        <p:spPr bwMode="auto">
          <a:xfrm>
            <a:off x="711270" y="1741995"/>
            <a:ext cx="7300616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a={"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":"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":100,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":88, 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": 95}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a.get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과학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None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a.get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과학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없는과목입니다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"))</a:t>
            </a:r>
          </a:p>
          <a:p>
            <a:pPr algn="l" latinLnBrk="0"/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없는과목입니다</a:t>
            </a:r>
            <a:endParaRPr lang="ko-KR" altLang="en-US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a.get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없는과목입니다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95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576BD2-F58D-419F-86D6-3D8EBCCD90F8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해당 키의 값을 검색하며 없는 경우의 출력내용을 지정 가능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D04E73-DBEA-4784-AB06-970E30E89137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52B908-0A55-4375-83C3-B417D6E5EE9E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9BE2196-56C3-45B0-89E6-8D3371EFC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56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딕셔너리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예제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ECD7E0F-8239-4FDF-BA64-39136E426610}"/>
              </a:ext>
            </a:extLst>
          </p:cNvPr>
          <p:cNvGrpSpPr/>
          <p:nvPr/>
        </p:nvGrpSpPr>
        <p:grpSpPr>
          <a:xfrm>
            <a:off x="711271" y="1317285"/>
            <a:ext cx="5876853" cy="2246575"/>
            <a:chOff x="702526" y="2051169"/>
            <a:chExt cx="5890479" cy="384826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F3607E1-049C-4472-AAA4-773B2B597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9349B4B-8CB3-477D-AA76-4907C4A84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18375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9F78DC5-B246-47E4-86F8-9121824AC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19162"/>
              <a:ext cx="5890479" cy="18027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4149D6-E8F8-4363-9909-4C3D8C9D8A40}"/>
              </a:ext>
            </a:extLst>
          </p:cNvPr>
          <p:cNvSpPr/>
          <p:nvPr/>
        </p:nvSpPr>
        <p:spPr bwMode="auto">
          <a:xfrm>
            <a:off x="711270" y="1495592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text="""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안녕하셔요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오늘은 날씨가 매우 화창합니다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그래서 기분이 매우 좋네요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너도 기분이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좋은가요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랄라랄랄라라라라라라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임마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"""</a:t>
            </a: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a=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dict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()  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하나의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딕셔너리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자료형을 정의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for c in text:  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위에 정의한 텍스트를 하나씩 추출하여 처리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if c not in a: 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해당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추출글자가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지금까지의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딕셔너리에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없다면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a[c]=1     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그때는 최초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값으로 시작    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else:          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이 경우는 해당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추출글자의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딕셔너리가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있다    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a[c] +=1   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그럼 해당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딕셔너리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 키에 해당되는 값을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하나더함</a:t>
            </a:r>
            <a:endParaRPr lang="ko-KR" altLang="en-US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print(a)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40A2C-F299-47D8-A92A-7258CEBE8A7E}"/>
              </a:ext>
            </a:extLst>
          </p:cNvPr>
          <p:cNvSpPr/>
          <p:nvPr/>
        </p:nvSpPr>
        <p:spPr bwMode="auto">
          <a:xfrm>
            <a:off x="1255311" y="700088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문장에서 각각이 쓰인 글자에 대한 계수를 하는 예제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5BA6A4-09E1-441F-8EFE-6ACC67ECBE1D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593089" y="1058864"/>
            <a:chExt cx="507705" cy="49717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E4072D-6D4B-42BA-A356-A6D7A2D9CF8A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C56B7FE-6098-4868-A11C-E603B062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35" name="위로 굽은 화살표 22">
            <a:extLst>
              <a:ext uri="{FF2B5EF4-FFF2-40B4-BE49-F238E27FC236}">
                <a16:creationId xmlns:a16="http://schemas.microsoft.com/office/drawing/2014/main" id="{658F798D-4DC7-4A04-9C78-A29D8169ADF8}"/>
              </a:ext>
            </a:extLst>
          </p:cNvPr>
          <p:cNvSpPr/>
          <p:nvPr/>
        </p:nvSpPr>
        <p:spPr bwMode="auto">
          <a:xfrm rot="5400000">
            <a:off x="1237705" y="3581466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A41238E-B1F5-4464-AB23-235985C0B7EF}"/>
              </a:ext>
            </a:extLst>
          </p:cNvPr>
          <p:cNvGrpSpPr/>
          <p:nvPr/>
        </p:nvGrpSpPr>
        <p:grpSpPr>
          <a:xfrm>
            <a:off x="1827815" y="3367458"/>
            <a:ext cx="6188033" cy="1600063"/>
            <a:chOff x="702526" y="2051169"/>
            <a:chExt cx="5890479" cy="274082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13CB84C-679A-40BB-B396-B065F272D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7A9669B-81F3-4F9A-AD41-F2F446B9E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16645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49DEE1A-A14E-4E36-B540-841B0F74B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611718"/>
              <a:ext cx="5890479" cy="18027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FD495B-43A1-43CE-9437-F46C8351F177}"/>
              </a:ext>
            </a:extLst>
          </p:cNvPr>
          <p:cNvSpPr/>
          <p:nvPr/>
        </p:nvSpPr>
        <p:spPr bwMode="auto">
          <a:xfrm>
            <a:off x="1882209" y="3543662"/>
            <a:ext cx="5876853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 RESTART: ***.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{'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녕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하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3, '.': 2, ' ': 11,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늘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은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날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씨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가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우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창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합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'\n':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그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래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서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기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이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좋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3,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라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7, 'a': 1, 'b': 1, 'c':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1}</a:t>
            </a:r>
          </a:p>
        </p:txBody>
      </p:sp>
    </p:spTree>
    <p:extLst>
      <p:ext uri="{BB962C8B-B14F-4D97-AF65-F5344CB8AC3E}">
        <p14:creationId xmlns:p14="http://schemas.microsoft.com/office/powerpoint/2010/main" val="103897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딕셔너리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예제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ECD7E0F-8239-4FDF-BA64-39136E426610}"/>
              </a:ext>
            </a:extLst>
          </p:cNvPr>
          <p:cNvGrpSpPr/>
          <p:nvPr/>
        </p:nvGrpSpPr>
        <p:grpSpPr>
          <a:xfrm>
            <a:off x="711271" y="1317285"/>
            <a:ext cx="5876853" cy="1576610"/>
            <a:chOff x="702526" y="2051169"/>
            <a:chExt cx="5890479" cy="270065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F3607E1-049C-4472-AAA4-773B2B597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9349B4B-8CB3-477D-AA76-4907C4A84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203614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9F78DC5-B246-47E4-86F8-9121824AC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571546"/>
              <a:ext cx="5890479" cy="18027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4149D6-E8F8-4363-9909-4C3D8C9D8A40}"/>
              </a:ext>
            </a:extLst>
          </p:cNvPr>
          <p:cNvSpPr/>
          <p:nvPr/>
        </p:nvSpPr>
        <p:spPr bwMode="auto">
          <a:xfrm>
            <a:off x="711270" y="1495592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아래서 부터는 보기 힘드니 각 글자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키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를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소트해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본다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b=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dict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          #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딕셔너리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하나 더 정의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l=list(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a.keys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())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앞에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딕서너리에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키만 뽑아 리스트를 만듦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l.sort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       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해당 리스트 소트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for c in l:    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각 리스트에 대하여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결국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키값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하나씩 뽑음   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b[c]=a[c]     #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새로운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딕셔너리는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키값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순서데로 다시 만듦   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print(b)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40A2C-F299-47D8-A92A-7258CEBE8A7E}"/>
              </a:ext>
            </a:extLst>
          </p:cNvPr>
          <p:cNvSpPr/>
          <p:nvPr/>
        </p:nvSpPr>
        <p:spPr bwMode="auto">
          <a:xfrm>
            <a:off x="1255311" y="700088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 출력된 내용을 가나다 순으로 다시 처리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F5BA6A4-09E1-441F-8EFE-6ACC67ECBE1D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593089" y="1058864"/>
            <a:chExt cx="507705" cy="49717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E4072D-6D4B-42BA-A356-A6D7A2D9CF8A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C56B7FE-6098-4868-A11C-E603B062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35" name="위로 굽은 화살표 22">
            <a:extLst>
              <a:ext uri="{FF2B5EF4-FFF2-40B4-BE49-F238E27FC236}">
                <a16:creationId xmlns:a16="http://schemas.microsoft.com/office/drawing/2014/main" id="{658F798D-4DC7-4A04-9C78-A29D8169ADF8}"/>
              </a:ext>
            </a:extLst>
          </p:cNvPr>
          <p:cNvSpPr/>
          <p:nvPr/>
        </p:nvSpPr>
        <p:spPr bwMode="auto">
          <a:xfrm rot="5400000">
            <a:off x="1237705" y="2911501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A41238E-B1F5-4464-AB23-235985C0B7EF}"/>
              </a:ext>
            </a:extLst>
          </p:cNvPr>
          <p:cNvGrpSpPr/>
          <p:nvPr/>
        </p:nvGrpSpPr>
        <p:grpSpPr>
          <a:xfrm>
            <a:off x="1827815" y="2986764"/>
            <a:ext cx="6188033" cy="1600063"/>
            <a:chOff x="702526" y="2051169"/>
            <a:chExt cx="5890479" cy="274082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13CB84C-679A-40BB-B396-B065F272D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7A9669B-81F3-4F9A-AD41-F2F446B9E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16645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49DEE1A-A14E-4E36-B540-841B0F74B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611718"/>
              <a:ext cx="5890479" cy="18027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FD495B-43A1-43CE-9437-F46C8351F177}"/>
              </a:ext>
            </a:extLst>
          </p:cNvPr>
          <p:cNvSpPr/>
          <p:nvPr/>
        </p:nvSpPr>
        <p:spPr bwMode="auto">
          <a:xfrm>
            <a:off x="1882209" y="3162968"/>
            <a:ext cx="5876853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 RESTART: ***.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{'\n': 2, ' ': 11, '.': 2, 'a': 1, 'b': 1, 'c':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가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그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기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날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녕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늘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라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7,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3,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래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서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씨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3,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우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은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이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임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좋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2,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창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하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합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1, '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': 1}</a:t>
            </a:r>
          </a:p>
        </p:txBody>
      </p:sp>
    </p:spTree>
    <p:extLst>
      <p:ext uri="{BB962C8B-B14F-4D97-AF65-F5344CB8AC3E}">
        <p14:creationId xmlns:p14="http://schemas.microsoft.com/office/powerpoint/2010/main" val="201890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집합의 정의 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집합의 연산 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625331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집합의 정의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692F8-1298-4B9F-A123-EBF0D5DEB6C7}"/>
              </a:ext>
            </a:extLst>
          </p:cNvPr>
          <p:cNvSpPr/>
          <p:nvPr/>
        </p:nvSpPr>
        <p:spPr bwMode="auto">
          <a:xfrm>
            <a:off x="719222" y="880916"/>
            <a:ext cx="5868903" cy="226913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수학적 의미의 집합과 동일함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대괄호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 }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원소를 표현하며 순서에 상관없이 표시 및 사용됨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순서의 의미가 없음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원소가 중복되어도 하나로 인식됨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자료형으로부터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set()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통하여 집합으로 변환함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 </a:t>
            </a:r>
            <a:r>
              <a:rPr kumimoji="0" lang="ko-KR" altLang="en-US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타입은 키만 집합으로 변환됨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3CF7ED-89E6-4104-AD43-13149CEEC43E}"/>
              </a:ext>
            </a:extLst>
          </p:cNvPr>
          <p:cNvSpPr/>
          <p:nvPr/>
        </p:nvSpPr>
        <p:spPr bwMode="auto">
          <a:xfrm>
            <a:off x="711272" y="706438"/>
            <a:ext cx="1093465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집합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121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집합의 정의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C0111A-F41C-48F0-A719-332B6C4526AE}"/>
              </a:ext>
            </a:extLst>
          </p:cNvPr>
          <p:cNvGrpSpPr/>
          <p:nvPr/>
        </p:nvGrpSpPr>
        <p:grpSpPr>
          <a:xfrm>
            <a:off x="711271" y="698402"/>
            <a:ext cx="5876853" cy="3425905"/>
            <a:chOff x="702526" y="2051169"/>
            <a:chExt cx="5890479" cy="586839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99ED68F-48A8-4F1B-9040-DA33D1EFB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D38E57-E9D1-4439-BDA5-B5A5FFF22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520388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1C604E-2761-45B2-A0CA-A6ECE75FC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739292"/>
              <a:ext cx="5890479" cy="18027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C7FE2B-D3B2-4D90-B74A-B7C30D83BA17}"/>
              </a:ext>
            </a:extLst>
          </p:cNvPr>
          <p:cNvSpPr/>
          <p:nvPr/>
        </p:nvSpPr>
        <p:spPr bwMode="auto">
          <a:xfrm>
            <a:off x="711270" y="895759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a={1,2,2,2,2,3,3,3,4,5}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{1, 2, 3, 4, 5}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set(("a",1,2))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{1, 2, 'a'}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set("a")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{'a'}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set({"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":"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", 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":100, 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":88, 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": 95})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78486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집합의 정의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35F008F-FA2D-4602-AEF1-42C33573C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82501"/>
              </p:ext>
            </p:extLst>
          </p:nvPr>
        </p:nvGraphicFramePr>
        <p:xfrm>
          <a:off x="714520" y="700089"/>
          <a:ext cx="5875193" cy="102890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27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4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add(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값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원소 추가 시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0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remove(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값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원소 제거 시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98002" y="1760311"/>
            <a:ext cx="2908229" cy="3435645"/>
            <a:chOff x="1816171" y="1760311"/>
            <a:chExt cx="2908229" cy="3435645"/>
          </a:xfrm>
        </p:grpSpPr>
        <p:grpSp>
          <p:nvGrpSpPr>
            <p:cNvPr id="2" name="그룹 1"/>
            <p:cNvGrpSpPr/>
            <p:nvPr/>
          </p:nvGrpSpPr>
          <p:grpSpPr>
            <a:xfrm>
              <a:off x="1816171" y="1760311"/>
              <a:ext cx="2908229" cy="3360545"/>
              <a:chOff x="1816171" y="1760311"/>
              <a:chExt cx="2908229" cy="3360545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D31DB78-7B6F-40C8-B3FC-866EE9A0C7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1816171" y="1760311"/>
                <a:ext cx="2908229" cy="282691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497A3B46-EAEC-4100-94C5-C3D73D4F87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1816171" y="2043001"/>
                <a:ext cx="2908229" cy="2972612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4019267-2ED0-4D60-95D3-810430C190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1816171" y="5015613"/>
                <a:ext cx="2908229" cy="105243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9347FB2-F96F-42F9-B8E1-634CDF8D1E90}"/>
                </a:ext>
              </a:extLst>
            </p:cNvPr>
            <p:cNvSpPr/>
            <p:nvPr/>
          </p:nvSpPr>
          <p:spPr bwMode="auto">
            <a:xfrm>
              <a:off x="1816171" y="1901656"/>
              <a:ext cx="2774880" cy="32943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a={1,2,3,4,5}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{1, 2, 3, 4, 5}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a.add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(0)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{0, 1, 2, 3, 4, 5}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a.add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(2.4)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{0, 1, 2, 3, 4, 5, 2.4}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a.remove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(3)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{0, 1, 2, 4, 5, 2.4}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15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집합의 연산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8">
            <a:extLst>
              <a:ext uri="{FF2B5EF4-FFF2-40B4-BE49-F238E27FC236}">
                <a16:creationId xmlns:a16="http://schemas.microsoft.com/office/drawing/2014/main" id="{A6F65849-A961-4C10-B3E3-F7788350622A}"/>
              </a:ext>
            </a:extLst>
          </p:cNvPr>
          <p:cNvGrpSpPr>
            <a:grpSpLocks/>
          </p:cNvGrpSpPr>
          <p:nvPr/>
        </p:nvGrpSpPr>
        <p:grpSpPr bwMode="auto">
          <a:xfrm>
            <a:off x="607721" y="1191335"/>
            <a:ext cx="2232025" cy="1609590"/>
            <a:chOff x="971600" y="2382346"/>
            <a:chExt cx="3024336" cy="205476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38322-9F96-48CC-87AE-746043355812}"/>
                </a:ext>
              </a:extLst>
            </p:cNvPr>
            <p:cNvSpPr/>
            <p:nvPr/>
          </p:nvSpPr>
          <p:spPr>
            <a:xfrm>
              <a:off x="971600" y="2781408"/>
              <a:ext cx="1800404" cy="1655704"/>
            </a:xfrm>
            <a:prstGeom prst="ellipse">
              <a:avLst/>
            </a:prstGeom>
            <a:noFill/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>
                <a:latin typeface="+mn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83AC7FB-5AE4-4DF2-82B6-8F74954AFB7A}"/>
                </a:ext>
              </a:extLst>
            </p:cNvPr>
            <p:cNvSpPr/>
            <p:nvPr/>
          </p:nvSpPr>
          <p:spPr>
            <a:xfrm>
              <a:off x="2195530" y="2781408"/>
              <a:ext cx="1800406" cy="1655704"/>
            </a:xfrm>
            <a:prstGeom prst="ellipse">
              <a:avLst/>
            </a:prstGeom>
            <a:noFill/>
            <a:ln>
              <a:solidFill>
                <a:srgbClr val="0B5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>
                <a:latin typeface="+mn-ea"/>
              </a:endParaRPr>
            </a:p>
          </p:txBody>
        </p:sp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295DD368-D370-402A-B567-00E502549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364" y="3280336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>
                  <a:latin typeface="+mn-ea"/>
                  <a:ea typeface="+mn-ea"/>
                </a:rPr>
                <a:t>1</a:t>
              </a:r>
              <a:endParaRPr lang="ko-KR" altLang="en-US" sz="1600" b="1">
                <a:latin typeface="+mn-ea"/>
                <a:ea typeface="+mn-ea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4B15C536-0DFF-4685-8BB9-7C654B611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681" y="3212977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>
                  <a:latin typeface="+mn-ea"/>
                  <a:ea typeface="+mn-ea"/>
                </a:rPr>
                <a:t>2</a:t>
              </a:r>
              <a:endParaRPr lang="ko-KR" altLang="en-US" sz="1600" b="1">
                <a:latin typeface="+mn-ea"/>
                <a:ea typeface="+mn-ea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808535D3-303C-4F51-856C-3B181A99E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3668" y="3735671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>
                  <a:latin typeface="+mn-ea"/>
                  <a:ea typeface="+mn-ea"/>
                </a:rPr>
                <a:t>5</a:t>
              </a:r>
              <a:endParaRPr lang="ko-KR" altLang="en-US" sz="1600" b="1">
                <a:latin typeface="+mn-ea"/>
                <a:ea typeface="+mn-ea"/>
              </a:endParaRP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C912144F-76D6-48E2-9CF0-EAD1228A2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5214" y="3868198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>
                  <a:latin typeface="+mn-ea"/>
                  <a:ea typeface="+mn-ea"/>
                </a:rPr>
                <a:t>6</a:t>
              </a:r>
              <a:endParaRPr lang="ko-KR" altLang="en-US" sz="1600" b="1">
                <a:latin typeface="+mn-ea"/>
                <a:ea typeface="+mn-ea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EACFA702-CFE4-4CC2-A64A-E5B51264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4280" y="3459975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>
                  <a:latin typeface="+mn-ea"/>
                  <a:ea typeface="+mn-ea"/>
                </a:rPr>
                <a:t>7</a:t>
              </a:r>
              <a:endParaRPr lang="ko-KR" altLang="en-US" sz="1600" b="1">
                <a:latin typeface="+mn-ea"/>
                <a:ea typeface="+mn-ea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8F42FE3B-6E32-40B5-8821-973A4576E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1261" y="3028309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>
                  <a:latin typeface="+mn-ea"/>
                  <a:ea typeface="+mn-ea"/>
                </a:rPr>
                <a:t>8</a:t>
              </a:r>
              <a:endParaRPr lang="ko-KR" altLang="en-US" sz="1600" b="1">
                <a:latin typeface="+mn-ea"/>
                <a:ea typeface="+mn-ea"/>
              </a:endParaRP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B3A1A56D-0B87-478E-8314-45812E15B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2024" y="3239688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 dirty="0">
                  <a:latin typeface="+mn-ea"/>
                  <a:ea typeface="+mn-ea"/>
                </a:rPr>
                <a:t>9</a:t>
              </a:r>
              <a:endParaRPr lang="ko-KR" altLang="en-US" sz="1600" b="1" dirty="0">
                <a:latin typeface="+mn-ea"/>
                <a:ea typeface="+mn-ea"/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BFC84ABB-7990-4D58-9103-AB24A757C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565" y="3640309"/>
              <a:ext cx="5760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 dirty="0">
                  <a:latin typeface="+mn-ea"/>
                  <a:ea typeface="+mn-ea"/>
                </a:rPr>
                <a:t>10</a:t>
              </a:r>
              <a:endParaRPr lang="ko-KR" altLang="en-US" sz="1600" b="1" dirty="0">
                <a:latin typeface="+mn-ea"/>
                <a:ea typeface="+mn-ea"/>
              </a:endParaRP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C373F036-AA7D-4CF8-AFD0-9D71FC640A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4174" y="2399134"/>
              <a:ext cx="880106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CC6600"/>
                  </a:solidFill>
                  <a:latin typeface="+mn-ea"/>
                  <a:ea typeface="+mn-ea"/>
                </a:rPr>
                <a:t>set A</a:t>
              </a:r>
              <a:endParaRPr lang="ko-KR" altLang="en-US" sz="1600" b="1" dirty="0">
                <a:solidFill>
                  <a:srgbClr val="CC660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17">
              <a:extLst>
                <a:ext uri="{FF2B5EF4-FFF2-40B4-BE49-F238E27FC236}">
                  <a16:creationId xmlns:a16="http://schemas.microsoft.com/office/drawing/2014/main" id="{B21BCDA4-208E-49DA-9E93-A81413353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4356" y="2382346"/>
              <a:ext cx="875762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0B5395"/>
                  </a:solidFill>
                  <a:latin typeface="+mn-ea"/>
                  <a:ea typeface="+mn-ea"/>
                </a:rPr>
                <a:t>set B</a:t>
              </a:r>
              <a:endParaRPr lang="ko-KR" altLang="en-US" sz="1600" b="1" dirty="0">
                <a:solidFill>
                  <a:srgbClr val="0B5395"/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2481E8F-1374-4022-97A6-958D64E68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61722"/>
              </p:ext>
            </p:extLst>
          </p:nvPr>
        </p:nvGraphicFramePr>
        <p:xfrm>
          <a:off x="3053787" y="1287247"/>
          <a:ext cx="5461563" cy="323019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17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857">
                  <a:extLst>
                    <a:ext uri="{9D8B030D-6E8A-4147-A177-3AD203B41FA5}">
                      <a16:colId xmlns:a16="http://schemas.microsoft.com/office/drawing/2014/main" val="3389126934"/>
                    </a:ext>
                  </a:extLst>
                </a:gridCol>
                <a:gridCol w="771844">
                  <a:extLst>
                    <a:ext uri="{9D8B030D-6E8A-4147-A177-3AD203B41FA5}">
                      <a16:colId xmlns:a16="http://schemas.microsoft.com/office/drawing/2014/main" val="3050161042"/>
                    </a:ext>
                  </a:extLst>
                </a:gridCol>
                <a:gridCol w="1482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1" marR="91441" marT="45663" marB="4566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수학기호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1" marR="91441" marT="45663" marB="4566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파이썬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1" marR="91441" marT="45663" marB="4566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결과값</a:t>
                      </a:r>
                    </a:p>
                  </a:txBody>
                  <a:tcPr marL="91441" marR="91441" marT="45663" marB="4566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91441" marR="91441" marT="45663" marB="4566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집합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 A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{1,2,3,4,5,6,7}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집합</a:t>
                      </a:r>
                      <a:r>
                        <a:rPr lang="en-US" altLang="ko-KR" sz="1600" b="1" baseline="0" dirty="0">
                          <a:latin typeface="+mn-ea"/>
                          <a:ea typeface="+mn-ea"/>
                        </a:rPr>
                        <a:t> 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{7,8,9,10}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9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합집합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∩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A|B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{1,2,3,4,5,6,</a:t>
                      </a:r>
                      <a:br>
                        <a:rPr lang="en-US" altLang="ko-KR" sz="16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7,8,9,10}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두 집합의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1600" b="1" dirty="0">
                          <a:latin typeface="+mn-ea"/>
                          <a:ea typeface="+mn-ea"/>
                        </a:rPr>
                      </a:b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모든 원소</a:t>
                      </a: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74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교집합</a:t>
                      </a: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∪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A&amp;B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{7}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두 집합의 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b="1" dirty="0">
                          <a:latin typeface="+mn-ea"/>
                          <a:ea typeface="+mn-ea"/>
                        </a:rPr>
                      </a:b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공통 원소</a:t>
                      </a: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 err="1">
                          <a:latin typeface="+mn-ea"/>
                          <a:ea typeface="+mn-ea"/>
                        </a:rPr>
                        <a:t>차집합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A-B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A-B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{1,2,3,4,5,6}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의 원소 중 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의 원소인 것을 제외한 원소</a:t>
                      </a:r>
                    </a:p>
                  </a:txBody>
                  <a:tcPr marL="91441" marR="91441" marT="45663" marB="456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B83A7B-BEF5-4A03-933F-7A5A3ABC02B2}"/>
              </a:ext>
            </a:extLst>
          </p:cNvPr>
          <p:cNvSpPr/>
          <p:nvPr/>
        </p:nvSpPr>
        <p:spPr bwMode="auto">
          <a:xfrm>
            <a:off x="723278" y="700527"/>
            <a:ext cx="7792072" cy="4662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집합연산의 합집합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(|),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(&amp;),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(-),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배타적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(^)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표시</a:t>
            </a:r>
          </a:p>
        </p:txBody>
      </p:sp>
    </p:spTree>
    <p:extLst>
      <p:ext uri="{BB962C8B-B14F-4D97-AF65-F5344CB8AC3E}">
        <p14:creationId xmlns:p14="http://schemas.microsoft.com/office/powerpoint/2010/main" val="2767078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집합의 연산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8">
            <a:extLst>
              <a:ext uri="{FF2B5EF4-FFF2-40B4-BE49-F238E27FC236}">
                <a16:creationId xmlns:a16="http://schemas.microsoft.com/office/drawing/2014/main" id="{A6F65849-A961-4C10-B3E3-F7788350622A}"/>
              </a:ext>
            </a:extLst>
          </p:cNvPr>
          <p:cNvGrpSpPr>
            <a:grpSpLocks/>
          </p:cNvGrpSpPr>
          <p:nvPr/>
        </p:nvGrpSpPr>
        <p:grpSpPr bwMode="auto">
          <a:xfrm>
            <a:off x="607721" y="1191335"/>
            <a:ext cx="2232025" cy="1609590"/>
            <a:chOff x="971600" y="2382346"/>
            <a:chExt cx="3024336" cy="205476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38322-9F96-48CC-87AE-746043355812}"/>
                </a:ext>
              </a:extLst>
            </p:cNvPr>
            <p:cNvSpPr/>
            <p:nvPr/>
          </p:nvSpPr>
          <p:spPr>
            <a:xfrm>
              <a:off x="971600" y="2781408"/>
              <a:ext cx="1800404" cy="1655704"/>
            </a:xfrm>
            <a:prstGeom prst="ellipse">
              <a:avLst/>
            </a:prstGeom>
            <a:noFill/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83AC7FB-5AE4-4DF2-82B6-8F74954AFB7A}"/>
                </a:ext>
              </a:extLst>
            </p:cNvPr>
            <p:cNvSpPr/>
            <p:nvPr/>
          </p:nvSpPr>
          <p:spPr>
            <a:xfrm>
              <a:off x="2195530" y="2781408"/>
              <a:ext cx="1800406" cy="1655704"/>
            </a:xfrm>
            <a:prstGeom prst="ellipse">
              <a:avLst/>
            </a:prstGeom>
            <a:noFill/>
            <a:ln>
              <a:solidFill>
                <a:srgbClr val="0B5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295DD368-D370-402A-B567-00E502549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364" y="3280336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>
                  <a:latin typeface="+mn-ea"/>
                  <a:ea typeface="+mn-ea"/>
                </a:rPr>
                <a:t>1</a:t>
              </a:r>
              <a:endParaRPr lang="ko-KR" altLang="en-US" sz="1600">
                <a:latin typeface="+mn-ea"/>
                <a:ea typeface="+mn-ea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4B15C536-0DFF-4685-8BB9-7C654B611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681" y="3212977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>
                  <a:latin typeface="+mn-ea"/>
                  <a:ea typeface="+mn-ea"/>
                </a:rPr>
                <a:t>2</a:t>
              </a:r>
              <a:endParaRPr lang="ko-KR" altLang="en-US" sz="1600">
                <a:latin typeface="+mn-ea"/>
                <a:ea typeface="+mn-ea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808535D3-303C-4F51-856C-3B181A99E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3668" y="3735671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>
                  <a:latin typeface="+mn-ea"/>
                  <a:ea typeface="+mn-ea"/>
                </a:rPr>
                <a:t>5</a:t>
              </a:r>
              <a:endParaRPr lang="ko-KR" altLang="en-US" sz="1600">
                <a:latin typeface="+mn-ea"/>
                <a:ea typeface="+mn-ea"/>
              </a:endParaRP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C912144F-76D6-48E2-9CF0-EAD1228A2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5214" y="3868198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>
                  <a:latin typeface="+mn-ea"/>
                  <a:ea typeface="+mn-ea"/>
                </a:rPr>
                <a:t>6</a:t>
              </a:r>
              <a:endParaRPr lang="ko-KR" altLang="en-US" sz="1600">
                <a:latin typeface="+mn-ea"/>
                <a:ea typeface="+mn-ea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EACFA702-CFE4-4CC2-A64A-E5B51264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4280" y="3459975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>
                  <a:latin typeface="+mn-ea"/>
                  <a:ea typeface="+mn-ea"/>
                </a:rPr>
                <a:t>7</a:t>
              </a:r>
              <a:endParaRPr lang="ko-KR" altLang="en-US" sz="1600">
                <a:latin typeface="+mn-ea"/>
                <a:ea typeface="+mn-ea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8F42FE3B-6E32-40B5-8821-973A4576E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1261" y="3028309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>
                  <a:latin typeface="+mn-ea"/>
                  <a:ea typeface="+mn-ea"/>
                </a:rPr>
                <a:t>8</a:t>
              </a:r>
              <a:endParaRPr lang="ko-KR" altLang="en-US" sz="1600">
                <a:latin typeface="+mn-ea"/>
                <a:ea typeface="+mn-ea"/>
              </a:endParaRP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B3A1A56D-0B87-478E-8314-45812E15B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2024" y="3239688"/>
              <a:ext cx="4131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dirty="0">
                  <a:latin typeface="+mn-ea"/>
                  <a:ea typeface="+mn-ea"/>
                </a:rPr>
                <a:t>9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BFC84ABB-7990-4D58-9103-AB24A757C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565" y="3640309"/>
              <a:ext cx="576021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dirty="0">
                  <a:latin typeface="+mn-ea"/>
                  <a:ea typeface="+mn-ea"/>
                </a:rPr>
                <a:t>10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C373F036-AA7D-4CF8-AFD0-9D71FC640A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4174" y="2399134"/>
              <a:ext cx="880106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dirty="0">
                  <a:solidFill>
                    <a:srgbClr val="CC6600"/>
                  </a:solidFill>
                  <a:latin typeface="+mn-ea"/>
                  <a:ea typeface="+mn-ea"/>
                </a:rPr>
                <a:t>set A</a:t>
              </a:r>
              <a:endParaRPr lang="ko-KR" altLang="en-US" sz="1600" dirty="0">
                <a:solidFill>
                  <a:srgbClr val="CC660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17">
              <a:extLst>
                <a:ext uri="{FF2B5EF4-FFF2-40B4-BE49-F238E27FC236}">
                  <a16:creationId xmlns:a16="http://schemas.microsoft.com/office/drawing/2014/main" id="{B21BCDA4-208E-49DA-9E93-A81413353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4356" y="2382346"/>
              <a:ext cx="875762" cy="43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ko-KR" sz="1600" dirty="0">
                  <a:solidFill>
                    <a:srgbClr val="0B5395"/>
                  </a:solidFill>
                  <a:latin typeface="+mn-ea"/>
                  <a:ea typeface="+mn-ea"/>
                </a:rPr>
                <a:t>set B</a:t>
              </a:r>
              <a:endParaRPr lang="ko-KR" altLang="en-US" sz="1600" dirty="0">
                <a:solidFill>
                  <a:srgbClr val="0B5395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2258BC-F91E-4A1B-A901-62F09D644A14}"/>
              </a:ext>
            </a:extLst>
          </p:cNvPr>
          <p:cNvGrpSpPr/>
          <p:nvPr/>
        </p:nvGrpSpPr>
        <p:grpSpPr>
          <a:xfrm>
            <a:off x="3053788" y="1343020"/>
            <a:ext cx="5482490" cy="2782013"/>
            <a:chOff x="702526" y="2051169"/>
            <a:chExt cx="5890479" cy="476544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3D90A6-E9AB-44C5-9717-D428EB7E8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0F11EBB-D88E-4FD4-B2A1-B677E99D7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28121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2B0D916-C1CD-4DA6-BF69-8DE84F589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636338"/>
              <a:ext cx="5890479" cy="18027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C28C98-080F-44A1-A4E5-588E906E19A1}"/>
              </a:ext>
            </a:extLst>
          </p:cNvPr>
          <p:cNvSpPr/>
          <p:nvPr/>
        </p:nvSpPr>
        <p:spPr bwMode="auto">
          <a:xfrm>
            <a:off x="3053787" y="1521327"/>
            <a:ext cx="5355402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A={1,2,3,4,5,6,7}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B={7,8,9,10}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A|B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{1, 2, 3, 4, 5, 6, 7, 8, 9, 10}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A&amp;B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{7}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A-B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{1, 2, 3, 4, 5, 6}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B83A7B-BEF5-4A03-933F-7A5A3ABC02B2}"/>
              </a:ext>
            </a:extLst>
          </p:cNvPr>
          <p:cNvSpPr/>
          <p:nvPr/>
        </p:nvSpPr>
        <p:spPr bwMode="auto">
          <a:xfrm>
            <a:off x="723278" y="700527"/>
            <a:ext cx="7792072" cy="4662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집합연산의 합집합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(|),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(&amp;),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(-),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배타적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(^)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표시</a:t>
            </a:r>
          </a:p>
        </p:txBody>
      </p:sp>
    </p:spTree>
    <p:extLst>
      <p:ext uri="{BB962C8B-B14F-4D97-AF65-F5344CB8AC3E}">
        <p14:creationId xmlns:p14="http://schemas.microsoft.com/office/powerpoint/2010/main" val="5609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집합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컬렉션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집합의 연산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409156-8381-4F9D-AAB6-68FF0CF36258}"/>
              </a:ext>
            </a:extLst>
          </p:cNvPr>
          <p:cNvSpPr/>
          <p:nvPr/>
        </p:nvSpPr>
        <p:spPr bwMode="auto">
          <a:xfrm>
            <a:off x="1255311" y="700655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부등식을 사용하여 비교가 가능함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6CE24B6-42F0-4134-B645-EDF650B1811C}"/>
              </a:ext>
            </a:extLst>
          </p:cNvPr>
          <p:cNvGrpSpPr/>
          <p:nvPr/>
        </p:nvGrpSpPr>
        <p:grpSpPr>
          <a:xfrm>
            <a:off x="719572" y="700656"/>
            <a:ext cx="507705" cy="497174"/>
            <a:chOff x="593089" y="1058864"/>
            <a:chExt cx="507705" cy="49717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16248F-EC2F-42BC-8903-68C505A59DC5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34022B3-5A65-4DE7-9FAD-21F087C25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5D22DF-C7B0-42C8-8955-9EE77E46DB74}"/>
              </a:ext>
            </a:extLst>
          </p:cNvPr>
          <p:cNvGrpSpPr/>
          <p:nvPr/>
        </p:nvGrpSpPr>
        <p:grpSpPr>
          <a:xfrm>
            <a:off x="711271" y="1328939"/>
            <a:ext cx="5876853" cy="3600482"/>
            <a:chOff x="702526" y="2051169"/>
            <a:chExt cx="5890479" cy="616744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8027226-A22C-4393-BEFE-5B813B60B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F28F1B4-52F5-4AC4-8167-CA79447F2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59306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D0732EB-A7FE-40B0-84FB-DB8C20E22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038333"/>
              <a:ext cx="5890479" cy="180276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B60253-8D2F-4FEB-B39F-DD95711C7EA1}"/>
              </a:ext>
            </a:extLst>
          </p:cNvPr>
          <p:cNvSpPr/>
          <p:nvPr/>
        </p:nvSpPr>
        <p:spPr bwMode="auto">
          <a:xfrm>
            <a:off x="711270" y="1507246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{1,2,3} &lt; {1,2}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False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{1,2,3} &gt; {1,2}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True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{1,2,3} &gt;= {1,2}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True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{1,2,3} == {1,2}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False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{1,2,3} &gt;= {3,1,2}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True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{1,2,3} == {3,1,2}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20433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컬렉션으로 변환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함수인자에 컬렉션 값을 차례로 대입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주의사항</a:t>
            </a:r>
          </a:p>
        </p:txBody>
      </p:sp>
    </p:spTree>
    <p:extLst>
      <p:ext uri="{BB962C8B-B14F-4D97-AF65-F5344CB8AC3E}">
        <p14:creationId xmlns:p14="http://schemas.microsoft.com/office/powerpoint/2010/main" val="1971223449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컬렉션으로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7BC8CD-18A5-4F08-B440-0AFCB8D587D7}"/>
              </a:ext>
            </a:extLst>
          </p:cNvPr>
          <p:cNvGrpSpPr/>
          <p:nvPr/>
        </p:nvGrpSpPr>
        <p:grpSpPr>
          <a:xfrm>
            <a:off x="719572" y="700088"/>
            <a:ext cx="5868553" cy="1005924"/>
            <a:chOff x="719572" y="557764"/>
            <a:chExt cx="5868553" cy="100592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8D8113-A5FA-4A8D-8066-DD0D23A192B8}"/>
                </a:ext>
              </a:extLst>
            </p:cNvPr>
            <p:cNvSpPr/>
            <p:nvPr/>
          </p:nvSpPr>
          <p:spPr bwMode="auto">
            <a:xfrm>
              <a:off x="1255311" y="557764"/>
              <a:ext cx="5332814" cy="1005924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a=[“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a”,“b”,“c”,“d”,“e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”]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b={1: ‘a’, 2: ‘b’, 3: ‘c’, 4: ‘d’, 5: ‘e’}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변환한다면 다음과 같이 처리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34BDBAA-E4C5-4506-9D99-90C38136079A}"/>
                </a:ext>
              </a:extLst>
            </p:cNvPr>
            <p:cNvGrpSpPr/>
            <p:nvPr/>
          </p:nvGrpSpPr>
          <p:grpSpPr>
            <a:xfrm>
              <a:off x="719572" y="557764"/>
              <a:ext cx="507705" cy="1005924"/>
              <a:chOff x="593089" y="2650858"/>
              <a:chExt cx="507705" cy="100592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6B014E2-D9B5-4936-B028-92FF482B01B5}"/>
                  </a:ext>
                </a:extLst>
              </p:cNvPr>
              <p:cNvSpPr/>
              <p:nvPr/>
            </p:nvSpPr>
            <p:spPr bwMode="auto">
              <a:xfrm>
                <a:off x="593089" y="2650858"/>
                <a:ext cx="507705" cy="100592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1AE363C-7816-4C9C-A403-8B7433636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44" y="3042252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BB1ABB-A1CE-480A-8A40-547C950220D3}"/>
              </a:ext>
            </a:extLst>
          </p:cNvPr>
          <p:cNvGrpSpPr/>
          <p:nvPr/>
        </p:nvGrpSpPr>
        <p:grpSpPr>
          <a:xfrm>
            <a:off x="711271" y="1889727"/>
            <a:ext cx="5876853" cy="2482246"/>
            <a:chOff x="702526" y="2051169"/>
            <a:chExt cx="5890479" cy="42519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0ADB79A-F511-4F80-89AA-D1F7D86D9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4EFFA17-461D-4639-9640-15C07E1EC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37098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54B620C-CC16-4C69-8AA9-D723E753F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122853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E6AB9A-47DD-43EE-8F87-3D7594C1D3C8}"/>
              </a:ext>
            </a:extLst>
          </p:cNvPr>
          <p:cNvSpPr/>
          <p:nvPr/>
        </p:nvSpPr>
        <p:spPr bwMode="auto">
          <a:xfrm>
            <a:off x="711270" y="2068034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a=["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a","b","c","d","e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"]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b={}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 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len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(a)):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b[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]=a[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]   #a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리스트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b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딕셔너리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{0: 'a', 1: 'b', 2: 'c', 3: 'd', 4: 'e'}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154918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컬렉션으로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70424A-30DA-4F9D-9801-0F0A9D824A49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enumerate()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요소를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차례의 숫자로 대입해 줌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F6E4569-B604-4E68-BC90-F7ACD682DDE2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B5443BF-F86A-4DE5-9AB8-0EA6C53102F7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42247FF-B3FD-499C-8023-7FDACA187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6EB798-4E39-4010-8E93-92B735452970}"/>
              </a:ext>
            </a:extLst>
          </p:cNvPr>
          <p:cNvSpPr/>
          <p:nvPr/>
        </p:nvSpPr>
        <p:spPr bwMode="auto">
          <a:xfrm>
            <a:off x="1255311" y="1516063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보기에서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튜플을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원소로 가진 리스트로 변환 되었음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F82766F-F894-47AB-BD25-8C9D2743197F}"/>
              </a:ext>
            </a:extLst>
          </p:cNvPr>
          <p:cNvGrpSpPr/>
          <p:nvPr/>
        </p:nvGrpSpPr>
        <p:grpSpPr>
          <a:xfrm>
            <a:off x="719572" y="1516063"/>
            <a:ext cx="507705" cy="732091"/>
            <a:chOff x="593089" y="2787774"/>
            <a:chExt cx="507705" cy="73209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D151CE-A6D9-42D9-B657-EBB82E3DCDA0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42BA127-B49E-4B0B-966F-39BB027B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192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컬렉션으로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81037" y="691554"/>
            <a:ext cx="8548687" cy="2609664"/>
            <a:chOff x="719137" y="716954"/>
            <a:chExt cx="8548687" cy="2609664"/>
          </a:xfrm>
        </p:grpSpPr>
        <p:grpSp>
          <p:nvGrpSpPr>
            <p:cNvPr id="2" name="그룹 1"/>
            <p:cNvGrpSpPr/>
            <p:nvPr/>
          </p:nvGrpSpPr>
          <p:grpSpPr>
            <a:xfrm>
              <a:off x="719138" y="716954"/>
              <a:ext cx="8323262" cy="2609664"/>
              <a:chOff x="719138" y="716954"/>
              <a:chExt cx="7825982" cy="26096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2DD228F-94C7-4D2E-AC60-6AF45186BFEA}"/>
                  </a:ext>
                </a:extLst>
              </p:cNvPr>
              <p:cNvGrpSpPr/>
              <p:nvPr/>
            </p:nvGrpSpPr>
            <p:grpSpPr>
              <a:xfrm>
                <a:off x="719138" y="716954"/>
                <a:ext cx="7825982" cy="282692"/>
                <a:chOff x="1117531" y="2823940"/>
                <a:chExt cx="7825982" cy="282692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F06DCF8C-9174-4690-A85B-36DD586D5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53" t="4535" r="3208" b="85580"/>
                <a:stretch/>
              </p:blipFill>
              <p:spPr>
                <a:xfrm>
                  <a:off x="1117531" y="2823940"/>
                  <a:ext cx="7825982" cy="282692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63021BA4-40FE-4067-BFCB-11FFB9AC3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876" t="4535" r="3208" b="85580"/>
                <a:stretch/>
              </p:blipFill>
              <p:spPr>
                <a:xfrm>
                  <a:off x="7690828" y="2823940"/>
                  <a:ext cx="1252685" cy="282692"/>
                </a:xfrm>
                <a:prstGeom prst="rect">
                  <a:avLst/>
                </a:prstGeom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395C751-740A-45A5-AB29-21805F86BABE}"/>
                  </a:ext>
                </a:extLst>
              </p:cNvPr>
              <p:cNvGrpSpPr/>
              <p:nvPr/>
            </p:nvGrpSpPr>
            <p:grpSpPr>
              <a:xfrm>
                <a:off x="719138" y="996606"/>
                <a:ext cx="7825982" cy="2262388"/>
                <a:chOff x="1117531" y="3103591"/>
                <a:chExt cx="7825982" cy="2889859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BE3324F-4433-409F-8118-6EB879B0D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53" t="14381" r="3208" b="45879"/>
                <a:stretch/>
              </p:blipFill>
              <p:spPr>
                <a:xfrm>
                  <a:off x="1117531" y="3109784"/>
                  <a:ext cx="7825982" cy="2883666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3800B73D-DB70-4686-9417-1EC75ACC5B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683" t="15631" r="3207" b="64920"/>
                <a:stretch/>
              </p:blipFill>
              <p:spPr>
                <a:xfrm>
                  <a:off x="8253938" y="3103591"/>
                  <a:ext cx="689575" cy="2841807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65EBFEE-BC66-4E1B-8118-89DC842F0581}"/>
                  </a:ext>
                </a:extLst>
              </p:cNvPr>
              <p:cNvGrpSpPr/>
              <p:nvPr/>
            </p:nvGrpSpPr>
            <p:grpSpPr>
              <a:xfrm>
                <a:off x="719138" y="3214958"/>
                <a:ext cx="7825982" cy="111660"/>
                <a:chOff x="1117531" y="5688104"/>
                <a:chExt cx="7825982" cy="111660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4919047F-479F-494B-9E30-EAE4E0BDD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53" t="67202" r="3208" b="29118"/>
                <a:stretch/>
              </p:blipFill>
              <p:spPr>
                <a:xfrm>
                  <a:off x="1117531" y="5694521"/>
                  <a:ext cx="7825982" cy="105243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55732517-3EC4-44D0-BD17-487E68AF7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678" t="67070" r="3208" b="29249"/>
                <a:stretch/>
              </p:blipFill>
              <p:spPr>
                <a:xfrm>
                  <a:off x="8156578" y="5688104"/>
                  <a:ext cx="786935" cy="105243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BFF33EC-E031-42E0-8244-0E63AB9E654B}"/>
                </a:ext>
              </a:extLst>
            </p:cNvPr>
            <p:cNvSpPr/>
            <p:nvPr/>
          </p:nvSpPr>
          <p:spPr bwMode="auto">
            <a:xfrm>
              <a:off x="719137" y="783148"/>
              <a:ext cx="8548687" cy="25410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a=["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a","b","c","d","e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"]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b=enumerate(a)  #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여기 까지는 중간단계</a:t>
              </a:r>
              <a:endPara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b 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&lt;enumerate object at 0x0000017D47D6CFC0&gt;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b=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dict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(enumerate(a)); c=list(enumerate(a)) #</a:t>
              </a:r>
              <a:r>
                <a:rPr lang="ko-KR" altLang="en-US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딕셔너리와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리스트를 만든다</a:t>
              </a:r>
              <a:endPara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b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{0: 'a', 1: 'b', 2: 'c', 3: 'd', 4: 'e'}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c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[(0, 'a'), (1, 'b'), (2, 'c'), (3, 'd'), (4, 'e')]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6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컬렉션으로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70424A-30DA-4F9D-9801-0F0A9D824A49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zip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두 컬렉션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 등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하나씩 대응관계를 만들어 줌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F6E4569-B604-4E68-BC90-F7ACD682DDE2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B5443BF-F86A-4DE5-9AB8-0EA6C53102F7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42247FF-B3FD-499C-8023-7FDACA187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2DF288-3BB8-4CC8-8921-9111786B263E}"/>
              </a:ext>
            </a:extLst>
          </p:cNvPr>
          <p:cNvSpPr/>
          <p:nvPr/>
        </p:nvSpPr>
        <p:spPr bwMode="auto">
          <a:xfrm>
            <a:off x="1255311" y="1563688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 서로의 개수가 다를 때 적은 개수에 맞추어 구성됨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182F52B-6703-47F9-AF72-DAF52CEC97DF}"/>
              </a:ext>
            </a:extLst>
          </p:cNvPr>
          <p:cNvGrpSpPr/>
          <p:nvPr/>
        </p:nvGrpSpPr>
        <p:grpSpPr>
          <a:xfrm>
            <a:off x="719572" y="1563689"/>
            <a:ext cx="507705" cy="497174"/>
            <a:chOff x="593089" y="1058864"/>
            <a:chExt cx="507705" cy="49717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2A0360-EF2F-453E-A886-AA354A75E3D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DFF74FC-045D-4D53-876B-BD84FC3B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136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컬렉션으로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93D9852-AE98-44B4-B954-297316B8A4DC}"/>
              </a:ext>
            </a:extLst>
          </p:cNvPr>
          <p:cNvGrpSpPr/>
          <p:nvPr/>
        </p:nvGrpSpPr>
        <p:grpSpPr>
          <a:xfrm>
            <a:off x="711271" y="717452"/>
            <a:ext cx="5876853" cy="3857644"/>
            <a:chOff x="702526" y="2051169"/>
            <a:chExt cx="5890479" cy="660794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A24ED53-8146-48DB-9B48-4D142EEBA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0006CE8-B50A-49C7-B346-C76F6876C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603357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F6A6C75-802C-40F2-B463-AFFF1CD51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478839"/>
              <a:ext cx="5890479" cy="180276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B6139E-BF33-4C99-8ADB-4DB5BD25CC90}"/>
              </a:ext>
            </a:extLst>
          </p:cNvPr>
          <p:cNvSpPr/>
          <p:nvPr/>
        </p:nvSpPr>
        <p:spPr bwMode="auto">
          <a:xfrm>
            <a:off x="711270" y="895759"/>
            <a:ext cx="653725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a={1,2,3,4,5,6,7,8} 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집합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b={"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a","b","c","d","e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"}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집합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b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zip(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a,b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 #zip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만으로는 단순히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object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임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&lt;zip object at 0x0000029D7D441A08&gt;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c=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dict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(zip(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a,b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));d=list(zip(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a,b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c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{1: 'c', 2: 'e', 3: 'd', 4: 'a', 5: 'b'}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[(1, 'c'), (2, 'e'), (3, 'd'), (4, 'a'), (5, 'b')]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a=(1,2,3,4,5,6,7,8) #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튜플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b=["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a","b","c","d","e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"]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리스트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b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c=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dict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(zip(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a,b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));d=list(zip(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a,b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c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{1: 'a', 2: 'b', 3: 'c', 4: 'd', 5: 'e'}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[(1, 'a'), (2, 'b'), (3, 'c'), (4, 'd'), (5, 'e')]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5714B9-96F2-4E16-8EC5-1AFC55775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886" y="4628476"/>
            <a:ext cx="5761777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튜플을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원소로 가진 리스트로 변환 되었음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54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위로 굽은 화살표 22">
            <a:extLst>
              <a:ext uri="{FF2B5EF4-FFF2-40B4-BE49-F238E27FC236}">
                <a16:creationId xmlns:a16="http://schemas.microsoft.com/office/drawing/2014/main" id="{4AD9E9A8-5992-467C-B876-A9E843FCE4D0}"/>
              </a:ext>
            </a:extLst>
          </p:cNvPr>
          <p:cNvSpPr/>
          <p:nvPr/>
        </p:nvSpPr>
        <p:spPr bwMode="auto">
          <a:xfrm rot="5400000">
            <a:off x="3443911" y="2879081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함수인자에 컬렉션 값을 차례로 대입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DCC6C1-72FF-44F7-990C-56259C481847}"/>
              </a:ext>
            </a:extLst>
          </p:cNvPr>
          <p:cNvSpPr/>
          <p:nvPr/>
        </p:nvSpPr>
        <p:spPr bwMode="auto">
          <a:xfrm>
            <a:off x="1255311" y="1585797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filter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인자가 하나인 경우만 가능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D8F7B3-FF4D-4F76-8B74-43E91D4D168A}"/>
              </a:ext>
            </a:extLst>
          </p:cNvPr>
          <p:cNvGrpSpPr/>
          <p:nvPr/>
        </p:nvGrpSpPr>
        <p:grpSpPr>
          <a:xfrm>
            <a:off x="719572" y="1585798"/>
            <a:ext cx="507705" cy="497174"/>
            <a:chOff x="593089" y="1058864"/>
            <a:chExt cx="507705" cy="49717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C4C0BD-D3A6-4EAE-B31B-7DE427DE91A9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FFE63B4-C303-44FC-BC6E-B7595ACC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A11AC4-9203-4E11-B997-9F8324C1CBE6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filter(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함수명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인자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인자 컬렉션의 값을 하나씩 대응하여 함수를 실행함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B8A3EFD-437E-4FA2-97AA-109E169A5A83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ED2F1BC-209C-4299-B3DC-2263A4BBF02F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59F27A5-7903-4F47-BAFE-D705AC1DC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711270" y="2183749"/>
            <a:ext cx="2938428" cy="2001345"/>
            <a:chOff x="711270" y="2183749"/>
            <a:chExt cx="2938428" cy="200134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C7E399C-1CF7-44FC-8EF4-CF146AE61598}"/>
                </a:ext>
              </a:extLst>
            </p:cNvPr>
            <p:cNvGrpSpPr/>
            <p:nvPr/>
          </p:nvGrpSpPr>
          <p:grpSpPr>
            <a:xfrm>
              <a:off x="711272" y="2183749"/>
              <a:ext cx="2938426" cy="2001345"/>
              <a:chOff x="702526" y="2051169"/>
              <a:chExt cx="5890479" cy="3428203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F350B8F-07E0-48CE-AA38-08C049ADB6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40D43CB-9E76-46E4-BD16-BCF988A4F3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3"/>
                <a:ext cx="5890479" cy="2763692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8B843F65-F3B1-47C8-8DB1-9158B6BE9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5299096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57A845F-8F0F-452A-B32A-164FBF2D8DCB}"/>
                </a:ext>
              </a:extLst>
            </p:cNvPr>
            <p:cNvSpPr/>
            <p:nvPr/>
          </p:nvSpPr>
          <p:spPr bwMode="auto">
            <a:xfrm>
              <a:off x="711270" y="2362056"/>
              <a:ext cx="2870311" cy="6881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def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func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(x):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 return x/2</a:t>
              </a:r>
            </a:p>
            <a:p>
              <a:pPr algn="l" latinLnBrk="0"/>
              <a:endPara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x=(1,2,3,4,5,6)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for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in filter(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func,x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):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 print(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B109DF-0814-43CB-9E48-57713BC88542}"/>
              </a:ext>
            </a:extLst>
          </p:cNvPr>
          <p:cNvGrpSpPr/>
          <p:nvPr/>
        </p:nvGrpSpPr>
        <p:grpSpPr>
          <a:xfrm>
            <a:off x="4014492" y="2183749"/>
            <a:ext cx="2575221" cy="2553456"/>
            <a:chOff x="702526" y="2051169"/>
            <a:chExt cx="5890479" cy="437393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5AFCEF4-35B0-4605-87B3-DD884E3EF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745CAEA-2063-49F5-AA08-7C8AF2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82801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23C4DD2-75D8-40DC-B3C1-43A42DBB0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44830"/>
              <a:ext cx="5890479" cy="180276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112F53-C584-4DA8-95D2-DB28E8869564}"/>
              </a:ext>
            </a:extLst>
          </p:cNvPr>
          <p:cNvSpPr/>
          <p:nvPr/>
        </p:nvSpPr>
        <p:spPr bwMode="auto">
          <a:xfrm>
            <a:off x="4014491" y="2329972"/>
            <a:ext cx="2572047" cy="230199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 ***.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6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265409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함수인자에 컬렉션 값을 차례로 대입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9947B9-7C93-4996-B097-2E1E8FDA8FD7}"/>
              </a:ext>
            </a:extLst>
          </p:cNvPr>
          <p:cNvSpPr/>
          <p:nvPr/>
        </p:nvSpPr>
        <p:spPr bwMode="auto">
          <a:xfrm>
            <a:off x="1255311" y="700088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filter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인자가 하나인 경우만 가능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724FF17-69EA-4153-9BDA-59D161E41D45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593089" y="1058864"/>
            <a:chExt cx="507705" cy="4971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7B4DA-FF70-429B-A1B1-169596080997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F215668-8C06-424A-AAAE-6C614E5EC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DDBDBE-10FB-4474-A478-CBA47183BAAB}"/>
              </a:ext>
            </a:extLst>
          </p:cNvPr>
          <p:cNvSpPr/>
          <p:nvPr/>
        </p:nvSpPr>
        <p:spPr bwMode="auto">
          <a:xfrm>
            <a:off x="1255311" y="1315100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인자를 여러 개를 전달할 경우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B08679-F16A-4475-8B14-A98B8A06B899}"/>
              </a:ext>
            </a:extLst>
          </p:cNvPr>
          <p:cNvGrpSpPr/>
          <p:nvPr/>
        </p:nvGrpSpPr>
        <p:grpSpPr>
          <a:xfrm>
            <a:off x="719572" y="1315101"/>
            <a:ext cx="507705" cy="497174"/>
            <a:chOff x="593089" y="1058864"/>
            <a:chExt cx="507705" cy="49717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E1983E-25C7-42C1-9DE9-B20D15AB1A4F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AC06009-D68B-42AF-BB1A-73A7BDFBC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CA34F11-CE5E-424C-BD2C-7DFF5B81AA2B}"/>
              </a:ext>
            </a:extLst>
          </p:cNvPr>
          <p:cNvGrpSpPr/>
          <p:nvPr/>
        </p:nvGrpSpPr>
        <p:grpSpPr>
          <a:xfrm>
            <a:off x="711271" y="1977455"/>
            <a:ext cx="5876853" cy="2285334"/>
            <a:chOff x="702526" y="2051169"/>
            <a:chExt cx="5890479" cy="391466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3300B43-7DD7-47B7-937B-3D11A8EDC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08DA425-1593-469B-986B-8F6EA95C6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25015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C1E7A49-73EC-4829-843E-2F1A9D034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85555"/>
              <a:ext cx="5890479" cy="180276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BF610E0-3171-4883-9612-FD4AE994FC03}"/>
              </a:ext>
            </a:extLst>
          </p:cNvPr>
          <p:cNvSpPr/>
          <p:nvPr/>
        </p:nvSpPr>
        <p:spPr bwMode="auto">
          <a:xfrm>
            <a:off x="711270" y="2155762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func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x,y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return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x+y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x=(1,2,3,4,5,6)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y=(7,8,9,10,11,12)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#for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filter(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func,x,y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 #filter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를 사용하면 에러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map(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func,x,y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print(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55" name="위로 굽은 화살표 22">
            <a:extLst>
              <a:ext uri="{FF2B5EF4-FFF2-40B4-BE49-F238E27FC236}">
                <a16:creationId xmlns:a16="http://schemas.microsoft.com/office/drawing/2014/main" id="{76E34EF9-718F-44E4-9E1B-2F663594ADF7}"/>
              </a:ext>
            </a:extLst>
          </p:cNvPr>
          <p:cNvSpPr/>
          <p:nvPr/>
        </p:nvSpPr>
        <p:spPr bwMode="auto">
          <a:xfrm rot="5400000">
            <a:off x="5881314" y="4263786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A7AB936-BAB1-4DBC-8C78-56BDC67F6026}"/>
              </a:ext>
            </a:extLst>
          </p:cNvPr>
          <p:cNvGrpSpPr/>
          <p:nvPr/>
        </p:nvGrpSpPr>
        <p:grpSpPr>
          <a:xfrm>
            <a:off x="6451894" y="2316922"/>
            <a:ext cx="2598528" cy="2553456"/>
            <a:chOff x="702526" y="2051169"/>
            <a:chExt cx="5890479" cy="437393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E3B57BB-5056-432C-A0FF-754A66F1B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5DF7429-5F0A-4759-BBDC-D1120C546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82801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C135527-5652-451D-9960-2D16C79C7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44830"/>
              <a:ext cx="5890479" cy="180276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4BD0A3-D9B2-4C43-8876-CF1E4F3FB190}"/>
              </a:ext>
            </a:extLst>
          </p:cNvPr>
          <p:cNvSpPr/>
          <p:nvPr/>
        </p:nvSpPr>
        <p:spPr bwMode="auto">
          <a:xfrm>
            <a:off x="6451893" y="2463145"/>
            <a:ext cx="3863976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 ***.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12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14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16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18&gt;&gt;&gt; </a:t>
            </a:r>
          </a:p>
        </p:txBody>
      </p:sp>
    </p:spTree>
    <p:extLst>
      <p:ext uri="{BB962C8B-B14F-4D97-AF65-F5344CB8AC3E}">
        <p14:creationId xmlns:p14="http://schemas.microsoft.com/office/powerpoint/2010/main" val="54005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함수인자에 컬렉션 값을 차례로 대입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677284-943E-47BE-A67C-112983C0B934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lambda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전달한 함수가 간단한 경우 한 줄 안에 기입 가능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C832E08-863A-4559-BD5E-2305D85F1B8E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98289B6-0B05-4B10-8F11-6EA81D829E0F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A742DAE-CE3B-455F-BFCA-94BC6B61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E0BA2F-C958-4CD1-A76C-9879650520F5}"/>
              </a:ext>
            </a:extLst>
          </p:cNvPr>
          <p:cNvSpPr/>
          <p:nvPr/>
        </p:nvSpPr>
        <p:spPr bwMode="auto">
          <a:xfrm>
            <a:off x="1255311" y="1585797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lambda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인자는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함수내용 으로 한 줄에 기입가능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927DA9-0059-4494-B8A1-A927DB685291}"/>
              </a:ext>
            </a:extLst>
          </p:cNvPr>
          <p:cNvGrpSpPr/>
          <p:nvPr/>
        </p:nvGrpSpPr>
        <p:grpSpPr>
          <a:xfrm>
            <a:off x="719572" y="1585798"/>
            <a:ext cx="507705" cy="497174"/>
            <a:chOff x="593089" y="1058864"/>
            <a:chExt cx="507705" cy="49717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DF8A9C-1B84-455D-97D4-A1870107602C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26551C4-4BCB-49D7-8F65-B421B535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0E7B7E8-F32E-4B6D-AA3A-FC672E4182F0}"/>
              </a:ext>
            </a:extLst>
          </p:cNvPr>
          <p:cNvGrpSpPr/>
          <p:nvPr/>
        </p:nvGrpSpPr>
        <p:grpSpPr>
          <a:xfrm>
            <a:off x="711271" y="2183749"/>
            <a:ext cx="5876853" cy="1447688"/>
            <a:chOff x="702526" y="2051169"/>
            <a:chExt cx="5890479" cy="247981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CF4566C-A8D9-4323-BF8A-499A0E5C1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D6BCA4A-26CF-4334-BED1-E53D3559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81530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897371A-E226-423F-9700-5A25F3D7A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350709"/>
              <a:ext cx="5890479" cy="180276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36A740-D617-4822-84DB-B87543A2B564}"/>
              </a:ext>
            </a:extLst>
          </p:cNvPr>
          <p:cNvSpPr/>
          <p:nvPr/>
        </p:nvSpPr>
        <p:spPr bwMode="auto">
          <a:xfrm>
            <a:off x="711270" y="2362056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s-E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x=(1,2,3,4,5,6)</a:t>
            </a:r>
          </a:p>
          <a:p>
            <a:pPr algn="l" latinLnBrk="0"/>
            <a:r>
              <a:rPr lang="es-E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y=(7,8,9,10,11,12)</a:t>
            </a:r>
          </a:p>
          <a:p>
            <a:pPr algn="l" latinLnBrk="0"/>
            <a:r>
              <a:rPr lang="es-E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for i in map(lambda x,y:x+y, x,y):</a:t>
            </a:r>
          </a:p>
          <a:p>
            <a:pPr algn="l" latinLnBrk="0"/>
            <a:r>
              <a:rPr lang="es-E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print(i)</a:t>
            </a:r>
          </a:p>
        </p:txBody>
      </p:sp>
      <p:sp>
        <p:nvSpPr>
          <p:cNvPr id="45" name="위로 굽은 화살표 22">
            <a:extLst>
              <a:ext uri="{FF2B5EF4-FFF2-40B4-BE49-F238E27FC236}">
                <a16:creationId xmlns:a16="http://schemas.microsoft.com/office/drawing/2014/main" id="{2CA84FC7-B183-417B-84C3-1831190B92FC}"/>
              </a:ext>
            </a:extLst>
          </p:cNvPr>
          <p:cNvSpPr/>
          <p:nvPr/>
        </p:nvSpPr>
        <p:spPr bwMode="auto">
          <a:xfrm rot="5400000">
            <a:off x="4673278" y="3641122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D6D28C9-B950-4DF8-A0A8-347C0A080527}"/>
              </a:ext>
            </a:extLst>
          </p:cNvPr>
          <p:cNvGrpSpPr/>
          <p:nvPr/>
        </p:nvGrpSpPr>
        <p:grpSpPr>
          <a:xfrm>
            <a:off x="5280024" y="2663237"/>
            <a:ext cx="2682875" cy="2247134"/>
            <a:chOff x="702526" y="2051169"/>
            <a:chExt cx="5890479" cy="3849223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C64AE60-B34F-498E-8C0E-AB70214E7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E3E822C-5E91-43D5-AAA2-C0A884946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21734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BAC103F-7C74-48C5-A0E3-ED6105EFA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20116"/>
              <a:ext cx="5890479" cy="180276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99508A6-9442-4BB7-ADAC-B408CC22CECE}"/>
              </a:ext>
            </a:extLst>
          </p:cNvPr>
          <p:cNvSpPr/>
          <p:nvPr/>
        </p:nvSpPr>
        <p:spPr bwMode="auto">
          <a:xfrm>
            <a:off x="5280024" y="2809460"/>
            <a:ext cx="3863976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 ***.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12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14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16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6264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746144"/>
            <a:chOff x="585154" y="963984"/>
            <a:chExt cx="5831985" cy="746144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컬렉션 형중 하나인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딕셔너리에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대하여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851156"/>
            <a:ext cx="5831985" cy="746144"/>
            <a:chOff x="585154" y="963984"/>
            <a:chExt cx="5831985" cy="746144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컬렉션 형의 특징적인 사항에 대하여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2105012"/>
            <a:ext cx="5831985" cy="746144"/>
            <a:chOff x="585154" y="963984"/>
            <a:chExt cx="5831985" cy="746144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컬렉션 형중 하나인 집합에 대하여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 주의사항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C7F953-4825-408F-8716-D9809F0B03D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D7F431-5B4E-4DF3-B84B-7C24087C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copy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Picture 89" descr="ti122d8507 [부동산]">
              <a:extLst>
                <a:ext uri="{FF2B5EF4-FFF2-40B4-BE49-F238E27FC236}">
                  <a16:creationId xmlns:a16="http://schemas.microsoft.com/office/drawing/2014/main" id="{D93474B8-EB0C-4799-82BB-54551F3F7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C440A8-8769-4AF9-A4FC-1E521FE7FB33}"/>
              </a:ext>
            </a:extLst>
          </p:cNvPr>
          <p:cNvGrpSpPr/>
          <p:nvPr/>
        </p:nvGrpSpPr>
        <p:grpSpPr>
          <a:xfrm>
            <a:off x="941698" y="1203632"/>
            <a:ext cx="5548315" cy="646332"/>
            <a:chOff x="945306" y="1221693"/>
            <a:chExt cx="5721388" cy="928682"/>
          </a:xfrm>
        </p:grpSpPr>
        <p:sp>
          <p:nvSpPr>
            <p:cNvPr id="35" name="왼쪽 중괄호 34">
              <a:extLst>
                <a:ext uri="{FF2B5EF4-FFF2-40B4-BE49-F238E27FC236}">
                  <a16:creationId xmlns:a16="http://schemas.microsoft.com/office/drawing/2014/main" id="{4FDE4C77-EB26-4A23-84E4-52B5A4568888}"/>
                </a:ext>
              </a:extLst>
            </p:cNvPr>
            <p:cNvSpPr/>
            <p:nvPr/>
          </p:nvSpPr>
          <p:spPr>
            <a:xfrm>
              <a:off x="994520" y="1273718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0B7074-8928-4169-B448-30F453600C06}"/>
                </a:ext>
              </a:extLst>
            </p:cNvPr>
            <p:cNvSpPr/>
            <p:nvPr/>
          </p:nvSpPr>
          <p:spPr>
            <a:xfrm>
              <a:off x="945306" y="1221693"/>
              <a:ext cx="5721388" cy="928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컬렉션을 대입하면 컬렉션의 값이 복사되는 것이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아니라 </a:t>
              </a:r>
              <a:r>
                <a:rPr kumimoji="0" lang="ko-KR" altLang="en-US" b="1" kern="0" dirty="0">
                  <a:solidFill>
                    <a:srgbClr val="CC66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주소가 복사됨</a:t>
              </a:r>
            </a:p>
          </p:txBody>
        </p:sp>
        <p:sp>
          <p:nvSpPr>
            <p:cNvPr id="37" name="왼쪽 중괄호 36">
              <a:extLst>
                <a:ext uri="{FF2B5EF4-FFF2-40B4-BE49-F238E27FC236}">
                  <a16:creationId xmlns:a16="http://schemas.microsoft.com/office/drawing/2014/main" id="{ED8A509F-F0FD-4B77-8D61-213450F00966}"/>
                </a:ext>
              </a:extLst>
            </p:cNvPr>
            <p:cNvSpPr/>
            <p:nvPr/>
          </p:nvSpPr>
          <p:spPr>
            <a:xfrm rot="10800000">
              <a:off x="6443542" y="1273719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92A5593-F9A8-47CD-9402-466F25DB2BE8}"/>
              </a:ext>
            </a:extLst>
          </p:cNvPr>
          <p:cNvGrpSpPr/>
          <p:nvPr/>
        </p:nvGrpSpPr>
        <p:grpSpPr>
          <a:xfrm>
            <a:off x="1949521" y="1955614"/>
            <a:ext cx="3536879" cy="2952778"/>
            <a:chOff x="702526" y="2051169"/>
            <a:chExt cx="5890479" cy="505795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D756AD6-2A55-4F32-AF1B-B26DDEC32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B71FF36-262B-4AD6-A6C3-DC4543C03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393448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87FFCD4-726F-4891-9B10-E006FD129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928852"/>
              <a:ext cx="5890479" cy="180276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F656880-631C-4427-91D7-956A55E76E43}"/>
              </a:ext>
            </a:extLst>
          </p:cNvPr>
          <p:cNvSpPr/>
          <p:nvPr/>
        </p:nvSpPr>
        <p:spPr bwMode="auto">
          <a:xfrm>
            <a:off x="1949520" y="2133921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a=[1,2,3]</a:t>
            </a:r>
          </a:p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b=a</a:t>
            </a:r>
          </a:p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b[2]=5</a:t>
            </a:r>
          </a:p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[1, 2, 5]</a:t>
            </a:r>
          </a:p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</a:t>
            </a:r>
          </a:p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[1, 2, 5]</a:t>
            </a:r>
          </a:p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b[1]=3</a:t>
            </a:r>
          </a:p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pt-BR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[1, 3, 5]</a:t>
            </a:r>
            <a:endParaRPr lang="es-ES" altLang="ko-KR" sz="17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241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 주의사항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C7F953-4825-408F-8716-D9809F0B03D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D7F431-5B4E-4DF3-B84B-7C24087C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copy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Picture 89" descr="ti122d8507 [부동산]">
              <a:extLst>
                <a:ext uri="{FF2B5EF4-FFF2-40B4-BE49-F238E27FC236}">
                  <a16:creationId xmlns:a16="http://schemas.microsoft.com/office/drawing/2014/main" id="{D93474B8-EB0C-4799-82BB-54551F3F7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02D638-9F57-43CB-AA4C-DC3A81C1C871}"/>
              </a:ext>
            </a:extLst>
          </p:cNvPr>
          <p:cNvSpPr/>
          <p:nvPr/>
        </p:nvSpPr>
        <p:spPr bwMode="auto">
          <a:xfrm>
            <a:off x="1255311" y="1156137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대입된 컬렉션을 변경하면 원 컬렉션도 변경됨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C54F32-0853-4009-AD5A-4F29183AF1D3}"/>
              </a:ext>
            </a:extLst>
          </p:cNvPr>
          <p:cNvGrpSpPr/>
          <p:nvPr/>
        </p:nvGrpSpPr>
        <p:grpSpPr>
          <a:xfrm>
            <a:off x="719572" y="1156138"/>
            <a:ext cx="507705" cy="497174"/>
            <a:chOff x="593089" y="1058864"/>
            <a:chExt cx="507705" cy="49717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743789-DF2F-49BD-8C57-517C7CE1497E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D2F01F8-8CD1-47EF-B634-11839F760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C9D389-85AF-462F-BEE1-F55A0B80CC85}"/>
              </a:ext>
            </a:extLst>
          </p:cNvPr>
          <p:cNvSpPr/>
          <p:nvPr/>
        </p:nvSpPr>
        <p:spPr bwMode="auto">
          <a:xfrm>
            <a:off x="1255311" y="1802622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이때는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b=a[:]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b=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a.copy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옅은 복사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25D262-4EBB-4136-B299-E245715E427D}"/>
              </a:ext>
            </a:extLst>
          </p:cNvPr>
          <p:cNvGrpSpPr/>
          <p:nvPr/>
        </p:nvGrpSpPr>
        <p:grpSpPr>
          <a:xfrm>
            <a:off x="719572" y="1802623"/>
            <a:ext cx="507705" cy="497174"/>
            <a:chOff x="593089" y="1058864"/>
            <a:chExt cx="507705" cy="4971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6C691B9-BDE6-4EE8-9E36-FCEDAC3AD12D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3227537-8423-4048-9DC1-10E889413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053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 주의사항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C7F953-4825-408F-8716-D9809F0B03D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D7F431-5B4E-4DF3-B84B-7C24087C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copy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Picture 89" descr="ti122d8507 [부동산]">
              <a:extLst>
                <a:ext uri="{FF2B5EF4-FFF2-40B4-BE49-F238E27FC236}">
                  <a16:creationId xmlns:a16="http://schemas.microsoft.com/office/drawing/2014/main" id="{D93474B8-EB0C-4799-82BB-54551F3F7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2D3AF5-4B97-4003-A10D-E83368F6395D}"/>
              </a:ext>
            </a:extLst>
          </p:cNvPr>
          <p:cNvGrpSpPr/>
          <p:nvPr/>
        </p:nvGrpSpPr>
        <p:grpSpPr>
          <a:xfrm>
            <a:off x="711271" y="1153790"/>
            <a:ext cx="5876853" cy="1829351"/>
            <a:chOff x="702526" y="2051169"/>
            <a:chExt cx="5890479" cy="313358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40B861-8C05-448F-B20A-4B6876A7F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226618B-77B8-48A7-AE7B-3A07AF474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4690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3CCA5F9-4624-4288-AA55-2805CE941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004479"/>
              <a:ext cx="5890479" cy="18027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0622AE-6E46-4223-89F7-EDF64B31E7AC}"/>
              </a:ext>
            </a:extLst>
          </p:cNvPr>
          <p:cNvSpPr/>
          <p:nvPr/>
        </p:nvSpPr>
        <p:spPr bwMode="auto">
          <a:xfrm>
            <a:off x="711270" y="1332097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a=[1,2,3]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b=a[:]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b[2]=5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a;b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[1, 2, 3]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[1, 2, 5]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4A27FE-8CA1-4FE0-A88C-7859EE3705A6}"/>
              </a:ext>
            </a:extLst>
          </p:cNvPr>
          <p:cNvGrpSpPr/>
          <p:nvPr/>
        </p:nvGrpSpPr>
        <p:grpSpPr>
          <a:xfrm>
            <a:off x="711271" y="3058790"/>
            <a:ext cx="5876853" cy="1820678"/>
            <a:chOff x="702526" y="2051169"/>
            <a:chExt cx="5890479" cy="311872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566D0E9-E12A-4D81-B54C-5E8F18758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C08A050-FE16-4ACF-BE57-F7638F76A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45421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20D1E9C-DD8E-413C-9150-B684E2C5B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989622"/>
              <a:ext cx="5890479" cy="180276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6AA162-8C84-4D06-8B49-9DB8A6070430}"/>
              </a:ext>
            </a:extLst>
          </p:cNvPr>
          <p:cNvSpPr/>
          <p:nvPr/>
        </p:nvSpPr>
        <p:spPr bwMode="auto">
          <a:xfrm>
            <a:off x="711270" y="3237097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a=[1,2,3]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b=a.copy()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b[2]=5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a;b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[1, 2, 3]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[1, 2, 5]</a:t>
            </a:r>
            <a:endParaRPr lang="es-E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258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 주의사항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C7F953-4825-408F-8716-D9809F0B03D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D7F431-5B4E-4DF3-B84B-7C24087C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deepcopy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Picture 89" descr="ti122d8507 [부동산]">
              <a:extLst>
                <a:ext uri="{FF2B5EF4-FFF2-40B4-BE49-F238E27FC236}">
                  <a16:creationId xmlns:a16="http://schemas.microsoft.com/office/drawing/2014/main" id="{D93474B8-EB0C-4799-82BB-54551F3F7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24EC09-6C2F-4137-871B-07C2BBB9E052}"/>
              </a:ext>
            </a:extLst>
          </p:cNvPr>
          <p:cNvSpPr/>
          <p:nvPr/>
        </p:nvSpPr>
        <p:spPr bwMode="auto">
          <a:xfrm>
            <a:off x="1255311" y="116906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안에 컬렉션이 있을 때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copy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컬렉션만 복사됨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5465CC7-ABB6-4EF9-A270-21E46BAFEB23}"/>
              </a:ext>
            </a:extLst>
          </p:cNvPr>
          <p:cNvGrpSpPr/>
          <p:nvPr/>
        </p:nvGrpSpPr>
        <p:grpSpPr>
          <a:xfrm>
            <a:off x="719572" y="1169067"/>
            <a:ext cx="507705" cy="732091"/>
            <a:chOff x="593089" y="2787774"/>
            <a:chExt cx="507705" cy="73209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2B8EA6-BA3D-4087-B5FB-5DEF0A74FAEE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4A0FA37-EB71-46EA-BF70-843E3E686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532970-7EC0-4756-AFBE-05303AEC44BD}"/>
              </a:ext>
            </a:extLst>
          </p:cNvPr>
          <p:cNvSpPr/>
          <p:nvPr/>
        </p:nvSpPr>
        <p:spPr bwMode="auto">
          <a:xfrm>
            <a:off x="1255311" y="1996292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경우 아래레벨의 모든 컬렉션을 복사할 경우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deepcopy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67DD45-C0A4-4F32-9ABF-302E732249FB}"/>
              </a:ext>
            </a:extLst>
          </p:cNvPr>
          <p:cNvGrpSpPr/>
          <p:nvPr/>
        </p:nvGrpSpPr>
        <p:grpSpPr>
          <a:xfrm>
            <a:off x="719572" y="1996292"/>
            <a:ext cx="507705" cy="732091"/>
            <a:chOff x="593089" y="2787774"/>
            <a:chExt cx="507705" cy="73209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5847985-7151-4819-A292-D16CE29F6D8D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7FE0D77-22C4-4786-A1FB-C24B5B6F5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285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 주의사항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C7F953-4825-408F-8716-D9809F0B03D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D7F431-5B4E-4DF3-B84B-7C24087C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deepcopy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Picture 89" descr="ti122d8507 [부동산]">
              <a:extLst>
                <a:ext uri="{FF2B5EF4-FFF2-40B4-BE49-F238E27FC236}">
                  <a16:creationId xmlns:a16="http://schemas.microsoft.com/office/drawing/2014/main" id="{D93474B8-EB0C-4799-82BB-54551F3F7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1102E7C-5FA6-4E21-B115-36F78958912E}"/>
              </a:ext>
            </a:extLst>
          </p:cNvPr>
          <p:cNvGrpSpPr/>
          <p:nvPr/>
        </p:nvGrpSpPr>
        <p:grpSpPr>
          <a:xfrm>
            <a:off x="711271" y="1153790"/>
            <a:ext cx="5876853" cy="3483927"/>
            <a:chOff x="702526" y="2051169"/>
            <a:chExt cx="5890479" cy="596779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CA17B33-86F1-4472-ABE1-404F86004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06CFEF-FC39-4EE7-AB63-ADD7DBCB3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530328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36CCD33-4E98-473C-BC8E-0FA459A5E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838684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0F0FF-EB74-4EE4-9953-C655621D2640}"/>
              </a:ext>
            </a:extLst>
          </p:cNvPr>
          <p:cNvSpPr/>
          <p:nvPr/>
        </p:nvSpPr>
        <p:spPr bwMode="auto">
          <a:xfrm>
            <a:off x="711270" y="1332097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a=[[1,2],3,4]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a.copy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[[1, 2], 3, 4]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b[0][1]=3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[[1, 3], 3, 4]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[[1, 3], 3, 4]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컬렉션안에 컬렉션이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있는경우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copy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만으로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레벨이상의 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리스트까지 복사되지 않는다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a=[[1,2],3,4]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b=a[:]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[[1, 2], 3, 4]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b[0][1]=3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[[1, 3], 3, 4]   #b=a[:]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도 마찬가지 </a:t>
            </a:r>
            <a:endParaRPr lang="pt-BR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708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 주의사항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C7F953-4825-408F-8716-D9809F0B03D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D7F431-5B4E-4DF3-B84B-7C24087C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deepcopy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Picture 89" descr="ti122d8507 [부동산]">
              <a:extLst>
                <a:ext uri="{FF2B5EF4-FFF2-40B4-BE49-F238E27FC236}">
                  <a16:creationId xmlns:a16="http://schemas.microsoft.com/office/drawing/2014/main" id="{D93474B8-EB0C-4799-82BB-54551F3F7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CB3EF2-3AC2-4DCD-BC58-6B287FE490CF}"/>
              </a:ext>
            </a:extLst>
          </p:cNvPr>
          <p:cNvSpPr/>
          <p:nvPr/>
        </p:nvSpPr>
        <p:spPr bwMode="auto">
          <a:xfrm>
            <a:off x="1255311" y="116906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아래레벨의 모든 컬렉션을 복사할 경우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deepcopy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F7D7CE-513E-4367-A435-F25BC40A6E20}"/>
              </a:ext>
            </a:extLst>
          </p:cNvPr>
          <p:cNvGrpSpPr/>
          <p:nvPr/>
        </p:nvGrpSpPr>
        <p:grpSpPr>
          <a:xfrm>
            <a:off x="719572" y="1169067"/>
            <a:ext cx="507705" cy="732091"/>
            <a:chOff x="593089" y="2787774"/>
            <a:chExt cx="507705" cy="73209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874191-9DEA-4382-A48A-0D6F1E60C154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B2CE60-51F3-4B92-9D3C-A790574E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CD9797-15E2-4FCB-969C-38B626ACA867}"/>
              </a:ext>
            </a:extLst>
          </p:cNvPr>
          <p:cNvSpPr/>
          <p:nvPr/>
        </p:nvSpPr>
        <p:spPr bwMode="auto">
          <a:xfrm>
            <a:off x="1255311" y="2042676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copy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정의하여 가져다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deepcopy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CCA92C-7B44-4424-9624-FADFBF723B0B}"/>
              </a:ext>
            </a:extLst>
          </p:cNvPr>
          <p:cNvGrpSpPr/>
          <p:nvPr/>
        </p:nvGrpSpPr>
        <p:grpSpPr>
          <a:xfrm>
            <a:off x="719572" y="2042677"/>
            <a:ext cx="507705" cy="497174"/>
            <a:chOff x="593089" y="1058864"/>
            <a:chExt cx="507705" cy="49717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CED3486-35F7-4C19-B6AB-4B5A81C5EAFE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230CB3A-1140-4F69-906E-17ADA2E6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020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 주의사항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C7F953-4825-408F-8716-D9809F0B03D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D7F431-5B4E-4DF3-B84B-7C24087C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deepcopy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Picture 89" descr="ti122d8507 [부동산]">
              <a:extLst>
                <a:ext uri="{FF2B5EF4-FFF2-40B4-BE49-F238E27FC236}">
                  <a16:creationId xmlns:a16="http://schemas.microsoft.com/office/drawing/2014/main" id="{D93474B8-EB0C-4799-82BB-54551F3F7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F94C8C-F2CE-48D9-AF6D-AADBF72569CE}"/>
              </a:ext>
            </a:extLst>
          </p:cNvPr>
          <p:cNvGrpSpPr/>
          <p:nvPr/>
        </p:nvGrpSpPr>
        <p:grpSpPr>
          <a:xfrm>
            <a:off x="711271" y="1153790"/>
            <a:ext cx="5876853" cy="1998968"/>
            <a:chOff x="702526" y="2051169"/>
            <a:chExt cx="5890479" cy="34241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09A03E2-CCA0-401B-BAF5-F94DE9663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25FCDE-434B-4E00-BACC-2C5D69FFD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75962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5DAE1F3-4218-4162-B14E-E5BC9A06C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295024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EB8F2C-2297-410E-9FC8-D814B9313BE9}"/>
              </a:ext>
            </a:extLst>
          </p:cNvPr>
          <p:cNvSpPr/>
          <p:nvPr/>
        </p:nvSpPr>
        <p:spPr bwMode="auto">
          <a:xfrm>
            <a:off x="711270" y="1332097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s-E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import copy as c</a:t>
            </a:r>
          </a:p>
          <a:p>
            <a:pPr algn="l" latinLnBrk="0"/>
            <a:endParaRPr lang="es-E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s-E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a=[[1,2],3,4]</a:t>
            </a:r>
          </a:p>
          <a:p>
            <a:pPr algn="l" latinLnBrk="0"/>
            <a:r>
              <a:rPr lang="es-E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b=c.deepcopy(a)</a:t>
            </a:r>
          </a:p>
          <a:p>
            <a:pPr algn="l" latinLnBrk="0"/>
            <a:r>
              <a:rPr lang="es-E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b[0][1]=3</a:t>
            </a:r>
          </a:p>
          <a:p>
            <a:pPr algn="l" latinLnBrk="0"/>
            <a:r>
              <a:rPr lang="es-E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print(a,b)</a:t>
            </a:r>
          </a:p>
        </p:txBody>
      </p:sp>
      <p:sp>
        <p:nvSpPr>
          <p:cNvPr id="21" name="위로 굽은 화살표 22">
            <a:extLst>
              <a:ext uri="{FF2B5EF4-FFF2-40B4-BE49-F238E27FC236}">
                <a16:creationId xmlns:a16="http://schemas.microsoft.com/office/drawing/2014/main" id="{AFF7A6F2-9671-49E5-AF27-2E083807744E}"/>
              </a:ext>
            </a:extLst>
          </p:cNvPr>
          <p:cNvSpPr/>
          <p:nvPr/>
        </p:nvSpPr>
        <p:spPr bwMode="auto">
          <a:xfrm rot="5400000">
            <a:off x="2508871" y="3157523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5618C3-4D72-4685-86DE-369D1E48AD8F}"/>
              </a:ext>
            </a:extLst>
          </p:cNvPr>
          <p:cNvGrpSpPr/>
          <p:nvPr/>
        </p:nvGrpSpPr>
        <p:grpSpPr>
          <a:xfrm>
            <a:off x="3079453" y="3273614"/>
            <a:ext cx="3522958" cy="1315710"/>
            <a:chOff x="702526" y="2051169"/>
            <a:chExt cx="5890479" cy="225374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5604D2B-98AD-4D8C-B3C4-078BFDE56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561592-1071-4E42-8F59-7DC9BD3D1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76950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64B78CF-A104-4474-840A-7B563A9D7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23939"/>
              <a:ext cx="5890479" cy="180276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819B7E-FA40-48FE-BDE6-339076E53EB9}"/>
              </a:ext>
            </a:extLst>
          </p:cNvPr>
          <p:cNvSpPr/>
          <p:nvPr/>
        </p:nvSpPr>
        <p:spPr bwMode="auto">
          <a:xfrm>
            <a:off x="3079452" y="3419837"/>
            <a:ext cx="3863976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 ***.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[[1, 2], 3, 4] [[1, 3], 3, 4]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827293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컬렉션으로 변환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인자 전달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copy, </a:t>
            </a:r>
            <a:r>
              <a:rPr lang="en-US" altLang="ko-KR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deepcopy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 err="1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딕셔너리와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집합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137139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282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우리가 사전을 찾아 볼 때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‘a, b, c, d’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순이나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나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’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순으로 정렬된 순서로 사전의 내용을 찾게 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사전의 내용배열은 검색을 쉽게 해주고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여러분들이 수학과목에서 경험한 집합의 정의와 연산처리 등을 다시 떠올려 보시기 바랍니다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이러한 자료구조는 컴퓨터알고리즘이나 수치분석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데이터분석에서 유용하게 사용되고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당연히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프로그래밍 언어에서도 해당 내용이 존재합니다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195B85-9A4A-4972-BE79-905416CE186E}"/>
              </a:ext>
            </a:extLst>
          </p:cNvPr>
          <p:cNvSpPr/>
          <p:nvPr/>
        </p:nvSpPr>
        <p:spPr>
          <a:xfrm>
            <a:off x="5902367" y="4162172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&lt;1/2&gt;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컬렉션으로 변환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인자 전달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copy, </a:t>
            </a:r>
            <a:r>
              <a:rPr lang="en-US" altLang="ko-KR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deepcopy</a:t>
            </a:r>
            <a:endParaRPr lang="en-US" altLang="ko-KR" sz="24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49572"/>
              <a:ext cx="5160982" cy="11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올려 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달아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613722"/>
            <a:chOff x="418925" y="1579999"/>
            <a:chExt cx="6169201" cy="26137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4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정의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예제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집합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정의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집합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연산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컬렉션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컬렉션으로 변환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 인자 전달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컬렉션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copy, </a:t>
              </a:r>
              <a:r>
                <a:rPr lang="en-US" altLang="ko-KR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deepcopy</a:t>
              </a:r>
              <a:endPara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4837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올려 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5857E8-AE5D-4BF3-81F5-B8E2581898C4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6DF3CF-F32D-4562-946C-EBE54A6B167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FACCF439-8543-4475-964F-BF6807E48DB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리스트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80E7C7B-85CD-414F-B368-049A29BBEC9C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D9DD6F-31F7-4B77-A595-9B3E9E6C36A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9354155B-5230-44A9-B9DA-3C6B5DB78B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튜플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6F791F9-71AC-4555-A0F1-2385C55E7565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5D3DCC-D01F-4439-9D43-98FBE60FAF6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FD306ADB-E1CE-4FC6-9604-E27BB94728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딕셔너리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67D2AB-F9FF-4BBA-A491-4175E6B4204C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81E56CD-DC39-4B9F-97FB-308E5C1A7CE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AE2128AD-A1DE-4C20-9DA9-AEC5E8A4A0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집합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A1DBF7-93F3-4188-A1BB-F3A38EC9FA45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7BB1F80-45A1-4F93-9CE5-9ADD3781D280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Q1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B319AEB-3240-404E-A61B-D08529828E1E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47" name="내용 개체 틀 26">
            <a:extLst>
              <a:ext uri="{FF2B5EF4-FFF2-40B4-BE49-F238E27FC236}">
                <a16:creationId xmlns:a16="http://schemas.microsoft.com/office/drawing/2014/main" id="{6A347911-0860-489D-89E7-848712AF7896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a={“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이름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”:“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홍길동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”, 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국어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”:100, 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영어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”:88, 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수학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”: 95}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자료형은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딕셔너리는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(key)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와 값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(value)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한 쌍으로 연관 지어 사용하는 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자료형입니다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EFB7035-D329-4964-B5EC-74743B7DDE68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5004F7A-C139-4C47-AD63-C97D7EC06B4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FDB1688D-D37E-4A60-8DFA-F75A95DB4D3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리스트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28351C6-7C46-43EC-8950-49ACC7CE3E49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83E1200-9C17-4F45-A0AE-BD2F630F83C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2A761B05-AD50-4CD5-A262-614D3BA6D6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튜플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B7B6059-7E47-435C-AA27-CCDBC8BA1185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FE44165-DC26-46AB-AA9E-8610B6AE2E8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6B571177-91B9-4DCC-9DA3-7CB3D1D9B8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딕셔너리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95A6945-C44C-4D4C-B301-F981405645F4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298B988-838A-436F-B7E2-9B5A489C465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890BAB45-B407-41A6-BEFA-11BB6EE5893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집합</a:t>
              </a:r>
            </a:p>
          </p:txBody>
        </p:sp>
      </p:grpSp>
      <p:sp>
        <p:nvSpPr>
          <p:cNvPr id="52" name="내용 개체 틀 26">
            <a:extLst>
              <a:ext uri="{FF2B5EF4-FFF2-40B4-BE49-F238E27FC236}">
                <a16:creationId xmlns:a16="http://schemas.microsoft.com/office/drawing/2014/main" id="{A3C209C7-04C7-4B2F-AF34-0A251FF7F614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a={“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이름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”:“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홍길동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”, 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국어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”:100, 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영어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”:88, 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수학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”: 95}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자료형은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8686E30-483E-4873-82F2-EC7067066F49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191C6AF-1590-478E-964B-7903D1875830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Q1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52EB3FF-DF18-4132-9097-2F509814280E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DFDFB2FA-BC7A-45ED-8581-0AC6BA9D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55593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items()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values()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get()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keys()</a:t>
              </a:r>
            </a:p>
          </p:txBody>
        </p:sp>
      </p:grp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4186093A-678E-46FA-974B-EB8EBACB02D9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딕셔너리에서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해당 키의 값을 검색하며 없는 경우의 출력내용을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지정 가능한 함수는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CE8E5F-1A23-4F1D-A067-4076F5E782D1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38138A-256A-4255-A84E-3BC90DB4B2A4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D95374F-3399-4B5C-807A-1F1AA88CABAC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get()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은 해당 키의 값을 검색하며 없는 경우의 출력내용의 지정이 가능합니다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782B62-DA65-4209-9AE5-34327F57E39E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3F14BA-723D-4CAB-A11D-7C6543AE99D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71991BF0-10D8-4894-98F2-B261AC5702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items()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460D7F-4687-4490-AED6-504ABC3507A2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B4BA6-CE65-45AF-B2DB-461BADE24D0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A695E11-EA29-409A-983A-BF21F6C7FE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values()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5122C2-7438-45B4-9E89-FE895A5F302C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CF7733E-D733-48B5-8AB4-202A4007C8F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내용 개체 틀 26">
              <a:extLst>
                <a:ext uri="{FF2B5EF4-FFF2-40B4-BE49-F238E27FC236}">
                  <a16:creationId xmlns:a16="http://schemas.microsoft.com/office/drawing/2014/main" id="{B50E4112-2245-4331-91E6-4111083BB8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get()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5E3127A-F06E-46AA-8D9F-2BD493299AA7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4FDF2A-1CEB-4D17-9F24-FEB1B1B9D69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내용 개체 틀 26">
              <a:extLst>
                <a:ext uri="{FF2B5EF4-FFF2-40B4-BE49-F238E27FC236}">
                  <a16:creationId xmlns:a16="http://schemas.microsoft.com/office/drawing/2014/main" id="{72FD22E0-761F-412A-941D-58B3E9D7F4E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keys()</a:t>
              </a:r>
            </a:p>
          </p:txBody>
        </p:sp>
      </p:grpSp>
      <p:sp>
        <p:nvSpPr>
          <p:cNvPr id="57" name="내용 개체 틀 26">
            <a:extLst>
              <a:ext uri="{FF2B5EF4-FFF2-40B4-BE49-F238E27FC236}">
                <a16:creationId xmlns:a16="http://schemas.microsoft.com/office/drawing/2014/main" id="{0507EBB5-B67F-4A2D-9F25-A1886B0BF344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딕셔너리에서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해당 키의 값을 검색하며 없는 경우의 출력내용을 </a:t>
            </a:r>
            <a:b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지정 가능한 함수는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506A54-5A97-4DF7-BBA5-7B7FE96414ED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1ED28E-C0CA-45CE-9437-83BC8D79F1DB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36877F6-652B-4237-9C4C-441EEEBCE17B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CE29E90-3D3A-480A-9A17-EC53B42D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55593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D435564-DC04-4372-8D2A-EF806189BB62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94C83DC-D6B0-4868-A0EF-A092D72090D6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6526F15-4F94-42D7-A786-7B1CAFE614CA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50" name="내용 개체 틀 26">
            <a:extLst>
              <a:ext uri="{FF2B5EF4-FFF2-40B4-BE49-F238E27FC236}">
                <a16:creationId xmlns:a16="http://schemas.microsoft.com/office/drawing/2014/main" id="{AF4C92F8-E892-48AA-BCAB-CD5127AF07F2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a={1,2,3,4}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자료형은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0324E0-3E94-43CA-B6CA-8774358943EF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C4033E2-5338-4ACF-8915-6F12E33091E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F4CA2794-27FB-4359-98DD-56EECFD337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리스트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A30E94F-1508-4F49-88DE-E1C89A0018D4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CCB7A76-4B52-4E59-A354-167A0BADBAA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43CEC9C0-79A1-436E-8DE8-02664D80BF1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튜플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DC8193-6B85-45C7-949D-D50402681C2C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89DEBBB-1368-44A6-AFAA-91DC0BEF761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3CA3DF3C-1431-4C4C-A487-95388394C5F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딕셔너리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A297893-1870-45A5-8841-4CA5C93DA951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259EACF-4B80-4A56-B461-D6F5C12C4F5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EB80D7EC-DCD6-4C35-AA14-C0871ADB4DD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집합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집합은 대괄호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{ }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원소를 표현하며 순서에 상관없이 표시 및 사용됩니다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4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F03C0A-EFBC-42B3-8194-1EC06D52B2B8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29A5D6-0CF1-4C4A-9F0C-9071CE16A100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A8473B3-A1C6-4446-9260-1D01B00C7D5D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51" name="내용 개체 틀 26">
            <a:extLst>
              <a:ext uri="{FF2B5EF4-FFF2-40B4-BE49-F238E27FC236}">
                <a16:creationId xmlns:a16="http://schemas.microsoft.com/office/drawing/2014/main" id="{C56C7CB9-0CF5-4C56-8102-12E16EDF7A79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a={1,2,3,4}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자료형은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877996C-F9B0-44C5-B5BF-B71C37E6469F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94B1D26-4ABF-464C-A6AC-4AB413DDD6B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87E2857B-1174-46B2-B739-2EA7CECB65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리스트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87473FB-8420-4875-9AAF-1F51128C6F4D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0DBC48A-5D99-4B55-89A9-23553078BCF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0FE6785A-12A7-4B59-8A33-4D4BD37BDB5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튜플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EF51502-7719-4DF1-BB17-D049E2434782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9B0A32F-F070-4E49-9FB4-881478C684B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49E4934D-4E89-4B8B-ABEB-AFCF6EE4C3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딕셔너리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F838D97-8FE9-427E-AA06-AA85A8CAB7B5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05B2778-BB52-473C-8961-8FB2322A543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AEA8C6E7-EACA-41CC-8051-6C9FBA1022A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집합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AE15BF4-C677-4E83-8C3F-E990B87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953664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2A2D7F-E1F7-4E56-A187-E3FA908AAB8C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EE1DE2-FFDB-457C-B510-3D96293EE0A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내용 개체 틀 26">
              <a:extLst>
                <a:ext uri="{FF2B5EF4-FFF2-40B4-BE49-F238E27FC236}">
                  <a16:creationId xmlns:a16="http://schemas.microsoft.com/office/drawing/2014/main" id="{27311D4B-274D-4037-BCEC-F9930A2336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A|B={1,2}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3500AD-B033-42EE-8284-FCAA35466352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567CD9-3629-4CB4-A92C-63B98FDBA6C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80990645-E073-48C1-B133-E5CC6797564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A-B={3,4}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E7FBCA-14A6-4740-8D3E-21DD9FE0DECA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0553C8-504C-4417-A63C-6EA6E5F3810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548AF2F7-365D-4EDB-9D6F-F364D92797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A&amp;B={3,4}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B21F6-203F-483C-A9C2-10FD8D70AE87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74E3118-B3BC-484C-A398-EE5D3DF8A0E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64AF8A90-C702-4D72-BFD4-448C40F0F1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A|B={3,4}</a:t>
              </a:r>
            </a:p>
          </p:txBody>
        </p:sp>
      </p:grpSp>
      <p:sp>
        <p:nvSpPr>
          <p:cNvPr id="40" name="내용 개체 틀 26">
            <a:extLst>
              <a:ext uri="{FF2B5EF4-FFF2-40B4-BE49-F238E27FC236}">
                <a16:creationId xmlns:a16="http://schemas.microsoft.com/office/drawing/2014/main" id="{36B4F41A-9EA5-4E49-8459-BB9AE750D40E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a={1,2,3,4}, b={3,4,5,6}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다음 중 올바른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9E64EC-2F9D-4897-BF30-FC7BCEA28C5C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400355-0B8A-4CF7-B593-154E29E915B0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 err="1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딕셔너리와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집합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137139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143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이번 강의에서는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사전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(</a:t>
            </a:r>
            <a:r>
              <a:rPr lang="ko-KR" altLang="en-US" sz="1600" b="1" dirty="0" err="1">
                <a:solidFill>
                  <a:srgbClr val="CC6600"/>
                </a:solidFill>
                <a:latin typeface="+mn-ea"/>
                <a:ea typeface="+mn-ea"/>
              </a:rPr>
              <a:t>딕셔너리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)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집합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컬렉션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특징적인 몇가지 사항을 배웁니다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여러분은 먼저 해당 내용에 대하여 검색을 통하여 미리 알아보고 조사해 본 후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본 강의를 듣도록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5A4867-9A06-42ED-ABDB-A3054A34C869}"/>
              </a:ext>
            </a:extLst>
          </p:cNvPr>
          <p:cNvSpPr/>
          <p:nvPr/>
        </p:nvSpPr>
        <p:spPr>
          <a:xfrm>
            <a:off x="5902367" y="4162172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&lt;2/2&gt;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41347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57474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682772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3486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36044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집합연산에서 합집합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(|),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교집합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(&amp;), </a:t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차집합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(-)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을 표시합니다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686859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163CBE-86B7-4E06-8768-D45F308074B0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552F41C-7887-4862-AA93-BC884AC7132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987EFED7-A290-48B2-9E23-3DCAA3DE24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A|B={1,2}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87D7A57-BC9E-48B1-ACC3-74C68A46304A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41F886-EA09-446C-9DB7-FA09634B3DA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225A22F9-F918-4419-86EF-98F8E4D4FBF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A-B={3,4}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F1CEBED-D46D-43FA-B951-8B615D27B7B0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C384EA-9771-46E7-AE00-150E01B2F7C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42889E76-27DB-4A0A-9B3A-71D0237C9F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A&amp;B={3,4}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A8BEC0D-AD24-4444-80B4-553A9EAAF846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765D765-69C3-46C5-88E0-0293091EAA6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2CBBDCD9-7BB1-458C-9B42-88337EE216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A|B={3,4}</a:t>
              </a:r>
            </a:p>
          </p:txBody>
        </p:sp>
      </p:grpSp>
      <p:sp>
        <p:nvSpPr>
          <p:cNvPr id="65" name="내용 개체 틀 26">
            <a:extLst>
              <a:ext uri="{FF2B5EF4-FFF2-40B4-BE49-F238E27FC236}">
                <a16:creationId xmlns:a16="http://schemas.microsoft.com/office/drawing/2014/main" id="{DC5E5CCE-0305-47B9-B6E4-B5CBC15643D3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a={1,2,3,4}, b={3,4,5,6}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정의하였을 때 다음 중 올바른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A218C23-F094-4A2F-96CE-081F1E5A3B1F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DD3E92B-2A22-4FA3-BC1B-7782ABC7251D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118F81F-F0EE-49B0-A7A1-A4CA7965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50668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153BD142-6EF7-4F5F-8D0B-AA814D208CF6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컬렉션 내부의 컬렉션까지 모두 복사하는 함수는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E635F4-89EB-43CF-A231-EBF4A762A491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3986AE-4F5C-494B-A5DE-5E28463D8DCA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5554B0-F61E-4063-A5C1-7FFE1EFDA985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2291D19-DE14-4BCD-A961-23A7291AC34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3CCDC6DA-C27E-4B2A-B92A-BA9A3DC8DC3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b=a{:}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5AEAB78-EB0A-47C4-BE2D-DBFBD0EDF083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8CD3D0A-C847-4FB1-91A1-BBBBF69D9DF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2FBE44CD-42FB-4BAF-8B8B-B73E323D03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b=a[:]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5BEA66-62AE-45E4-95A7-ABBC56837CFD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EE46E52-BDBC-49B4-9A50-2E245CF5452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B6B8DC75-DF80-400D-BC30-094505E6D7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a.copy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7175DE-45EA-41A1-B764-216F0B276193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556BBB-C1BD-437A-A569-FA44F1480E2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3CA57724-A491-47E9-934D-54A718EE7B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copy.deepcopy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929985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4038013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390102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391285"/>
            <a:ext cx="5720110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아래레벨의 모든 컬렉션을 복사할 경우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deepcopy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를 사용합니다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4042100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내용 개체 틀 26">
            <a:extLst>
              <a:ext uri="{FF2B5EF4-FFF2-40B4-BE49-F238E27FC236}">
                <a16:creationId xmlns:a16="http://schemas.microsoft.com/office/drawing/2014/main" id="{636A0E77-0754-4A13-A8D1-D6A5D475B5E4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컬렉션 내부의 컬렉션까지 모두 복사하는 함수는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63EC571-5484-44CD-A6B6-20B58C336861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D1379CE-C629-4013-8954-197E498C8778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AA6448D-16A7-4A72-B96D-5E34CA402C27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9BCDD7-57D2-41DD-8D88-BD92EDFFEAF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59918C5E-0808-42DF-9F43-01707A0CD92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b=a{:}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00F5D7B-0899-4182-AA60-B76FB97E73A4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93737AB-8BFB-479A-A9A6-FCDB9E49B1B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22547519-469F-43A2-8507-E30D2C2768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b=a[:]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AA9D51C-5FD5-4281-871A-7613BACE8784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E60A237-C314-4E7D-81A4-056E1E1DEEC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690B9719-546F-467C-A92F-1161A7ECDB8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a.copy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9F4D883-168E-4405-9AE0-B142CE8727F3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D12BBAC-2EF2-4DDD-92F4-6E5274F1D9F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" name="내용 개체 틀 26">
              <a:extLst>
                <a:ext uri="{FF2B5EF4-FFF2-40B4-BE49-F238E27FC236}">
                  <a16:creationId xmlns:a16="http://schemas.microsoft.com/office/drawing/2014/main" id="{E4562A87-C051-4FD7-B675-A2A44C5D9D7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copy.deepcopy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(a)</a:t>
              </a: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8825985D-8FC3-489F-AE76-4631FA2B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738713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endParaRPr kumimoji="0" lang="ko-KR" altLang="en-US" sz="2000" b="1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딕셔너리는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(key)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값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(value)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한 쌍으로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연관지어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사용하는 자료형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keys(), values(), items(), get()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활용함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C969B-65AE-4F69-A18F-848D1C9BBD2D}"/>
              </a:ext>
            </a:extLst>
          </p:cNvPr>
          <p:cNvSpPr/>
          <p:nvPr/>
        </p:nvSpPr>
        <p:spPr bwMode="auto">
          <a:xfrm>
            <a:off x="620051" y="2571750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AB5F3A-BC42-4F82-AD64-AAE7552AB854}"/>
              </a:ext>
            </a:extLst>
          </p:cNvPr>
          <p:cNvSpPr/>
          <p:nvPr/>
        </p:nvSpPr>
        <p:spPr>
          <a:xfrm>
            <a:off x="705454" y="3139183"/>
            <a:ext cx="587483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수학적 의미의 집합과 동일하며 대괄호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 }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원소를 표현하며 순서에 상관없이 표시 및 사용됨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set(), add(), remove()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집합연산의 합집합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(|),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교집합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(&amp;),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차집합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(-)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연산을 사용함</a:t>
            </a: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enumerate(), map()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쌍을 이루는 컬렉션으로 변환함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filter(), map(), lambda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활용하여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함수인자에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컬렉션값을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차례로 대입함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700" b="1" ker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opy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deepcopy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활용하여 컬렉션의 값을 대입함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딕셔너리의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예제 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딕셔너리의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58A894-F4AF-42A9-8426-3DE06DA32F61}"/>
              </a:ext>
            </a:extLst>
          </p:cNvPr>
          <p:cNvSpPr/>
          <p:nvPr/>
        </p:nvSpPr>
        <p:spPr bwMode="auto">
          <a:xfrm>
            <a:off x="719222" y="880917"/>
            <a:ext cx="5868903" cy="77907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(key)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값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(value)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한 쌍으로 </a:t>
            </a:r>
            <a:r>
              <a:rPr kumimoji="0" lang="ko-KR" altLang="en-US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연관지어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사용하는 </a:t>
            </a:r>
            <a:r>
              <a:rPr kumimoji="0" lang="ko-KR" altLang="en-US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kumimoji="0" lang="ko-KR" altLang="en-US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9D6C8B-93FA-40E9-88B4-8524E619CBF1}"/>
              </a:ext>
            </a:extLst>
          </p:cNvPr>
          <p:cNvSpPr/>
          <p:nvPr/>
        </p:nvSpPr>
        <p:spPr bwMode="auto">
          <a:xfrm>
            <a:off x="711272" y="706438"/>
            <a:ext cx="1093465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err="1">
                <a:solidFill>
                  <a:prstClr val="white"/>
                </a:solidFill>
                <a:latin typeface="나눔바른고딕"/>
                <a:ea typeface="나눔바른고딕"/>
              </a:rPr>
              <a:t>딕셔너리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딕셔너리의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604C2-1062-44A9-BDB2-7FF2F33EA2FB}"/>
              </a:ext>
            </a:extLst>
          </p:cNvPr>
          <p:cNvSpPr/>
          <p:nvPr/>
        </p:nvSpPr>
        <p:spPr bwMode="auto">
          <a:xfrm>
            <a:off x="1255311" y="701932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dic_name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[key]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방식으로 사용함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D3215A-9AC8-4CAA-A2B1-A106C18C591D}"/>
              </a:ext>
            </a:extLst>
          </p:cNvPr>
          <p:cNvGrpSpPr/>
          <p:nvPr/>
        </p:nvGrpSpPr>
        <p:grpSpPr>
          <a:xfrm>
            <a:off x="719572" y="701933"/>
            <a:ext cx="507705" cy="497174"/>
            <a:chOff x="593089" y="1058864"/>
            <a:chExt cx="507705" cy="49717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52D8E5-AEED-4366-8A76-345A58593862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7697024-EF44-4AEC-BC18-27ADE1F48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EB7B93-D04F-4A6D-A0B2-CAE414509E97}"/>
              </a:ext>
            </a:extLst>
          </p:cNvPr>
          <p:cNvGrpSpPr/>
          <p:nvPr/>
        </p:nvGrpSpPr>
        <p:grpSpPr>
          <a:xfrm>
            <a:off x="711271" y="1348417"/>
            <a:ext cx="5876853" cy="1423756"/>
            <a:chOff x="702526" y="2051169"/>
            <a:chExt cx="5890479" cy="243882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B6DB26D-BC7B-423F-8CD9-F3A377D84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BB0203-CADA-4A22-887E-09F2967C30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18644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EEDA0F1-6C55-401B-A2AC-B226D9133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309714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6281A-5444-46FC-B097-19F7948018B6}"/>
              </a:ext>
            </a:extLst>
          </p:cNvPr>
          <p:cNvSpPr/>
          <p:nvPr/>
        </p:nvSpPr>
        <p:spPr bwMode="auto">
          <a:xfrm>
            <a:off x="711270" y="1526724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400" dirty="0">
                <a:latin typeface="Consolas" pitchFamily="49" charset="0"/>
                <a:ea typeface="굴림" pitchFamily="50" charset="-127"/>
              </a:rPr>
              <a:t>&gt;&gt;&gt; a={"</a:t>
            </a:r>
            <a:r>
              <a:rPr lang="ko-KR" altLang="en-US" sz="1400" dirty="0">
                <a:latin typeface="Consolas" pitchFamily="49" charset="0"/>
                <a:ea typeface="굴림" pitchFamily="50" charset="-127"/>
              </a:rPr>
              <a:t>이름</a:t>
            </a:r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":"</a:t>
            </a:r>
            <a:r>
              <a:rPr lang="ko-KR" altLang="en-US" sz="1400" dirty="0">
                <a:latin typeface="Consolas" pitchFamily="49" charset="0"/>
                <a:ea typeface="굴림" pitchFamily="50" charset="-127"/>
              </a:rPr>
              <a:t>홍길동</a:t>
            </a:r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", "</a:t>
            </a:r>
            <a:r>
              <a:rPr lang="ko-KR" altLang="en-US" sz="1400" dirty="0">
                <a:latin typeface="Consolas" pitchFamily="49" charset="0"/>
                <a:ea typeface="굴림" pitchFamily="50" charset="-127"/>
              </a:rPr>
              <a:t>국어</a:t>
            </a:r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":100, "</a:t>
            </a:r>
            <a:r>
              <a:rPr lang="ko-KR" altLang="en-US" sz="1400" dirty="0">
                <a:latin typeface="Consolas" pitchFamily="49" charset="0"/>
                <a:ea typeface="굴림" pitchFamily="50" charset="-127"/>
              </a:rPr>
              <a:t>영어</a:t>
            </a:r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":88, "</a:t>
            </a:r>
            <a:r>
              <a:rPr lang="ko-KR" altLang="en-US" sz="1400" dirty="0">
                <a:latin typeface="Consolas" pitchFamily="49" charset="0"/>
                <a:ea typeface="굴림" pitchFamily="50" charset="-127"/>
              </a:rPr>
              <a:t>수학</a:t>
            </a:r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": 95}</a:t>
            </a:r>
          </a:p>
          <a:p>
            <a:pPr algn="l" latinLnBrk="0"/>
            <a:r>
              <a:rPr lang="pt-BR" altLang="ko-KR" sz="1400" dirty="0">
                <a:latin typeface="Consolas" pitchFamily="49" charset="0"/>
                <a:ea typeface="굴림" pitchFamily="50" charset="-127"/>
              </a:rPr>
              <a:t>&gt;&gt;&gt; a["</a:t>
            </a:r>
            <a:r>
              <a:rPr lang="ko-KR" altLang="en-US" sz="1400" dirty="0">
                <a:latin typeface="Consolas" pitchFamily="49" charset="0"/>
                <a:ea typeface="굴림" pitchFamily="50" charset="-127"/>
              </a:rPr>
              <a:t>수학</a:t>
            </a:r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"]</a:t>
            </a:r>
          </a:p>
          <a:p>
            <a:pPr algn="l" latinLnBrk="0"/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95</a:t>
            </a:r>
          </a:p>
          <a:p>
            <a:pPr algn="l" latinLnBrk="0"/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&gt;&gt;&gt; </a:t>
            </a:r>
            <a:r>
              <a:rPr lang="pt-BR" altLang="ko-KR" sz="1400" dirty="0">
                <a:latin typeface="Consolas" pitchFamily="49" charset="0"/>
                <a:ea typeface="굴림" pitchFamily="50" charset="-127"/>
              </a:rPr>
              <a:t>a["</a:t>
            </a:r>
            <a:r>
              <a:rPr lang="ko-KR" altLang="en-US" sz="1400" dirty="0">
                <a:latin typeface="Consolas" pitchFamily="49" charset="0"/>
                <a:ea typeface="굴림" pitchFamily="50" charset="-127"/>
              </a:rPr>
              <a:t>이름</a:t>
            </a:r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"]</a:t>
            </a:r>
          </a:p>
          <a:p>
            <a:pPr algn="l" latinLnBrk="0"/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'</a:t>
            </a:r>
            <a:r>
              <a:rPr lang="ko-KR" altLang="en-US" sz="1400" dirty="0">
                <a:latin typeface="Consolas" pitchFamily="49" charset="0"/>
                <a:ea typeface="굴림" pitchFamily="50" charset="-127"/>
              </a:rPr>
              <a:t>홍길동</a:t>
            </a:r>
            <a:r>
              <a:rPr lang="en-US" altLang="ko-KR" sz="1400" dirty="0">
                <a:latin typeface="Consolas" pitchFamily="49" charset="0"/>
                <a:ea typeface="굴림" pitchFamily="50" charset="-127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647587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딕셔너리의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B90017-0469-4FB0-89D1-AEF2B19D713C}"/>
              </a:ext>
            </a:extLst>
          </p:cNvPr>
          <p:cNvGrpSpPr/>
          <p:nvPr/>
        </p:nvGrpSpPr>
        <p:grpSpPr>
          <a:xfrm>
            <a:off x="711271" y="1348417"/>
            <a:ext cx="5876853" cy="2347945"/>
            <a:chOff x="702526" y="2051169"/>
            <a:chExt cx="5890479" cy="402190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24D853-EB66-435C-8611-8BEFE929B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EC44A9-695D-4499-9A1F-2319C3FBA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335739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6F8BA00-726D-48E4-B4A8-B75507E4A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892802"/>
              <a:ext cx="5890479" cy="18027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31F3E1-6CC7-409D-8D45-D671B146E99D}"/>
              </a:ext>
            </a:extLst>
          </p:cNvPr>
          <p:cNvSpPr/>
          <p:nvPr/>
        </p:nvSpPr>
        <p:spPr bwMode="auto">
          <a:xfrm>
            <a:off x="711270" y="1526724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a.keys()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dict_keys(['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'])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a.values()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dict_values(['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100, 88, 95])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a.items()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dict_items([('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'), ('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100), ('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88), ('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95)])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F28F3-1767-44AC-889F-57432DB563B1}"/>
              </a:ext>
            </a:extLst>
          </p:cNvPr>
          <p:cNvSpPr/>
          <p:nvPr/>
        </p:nvSpPr>
        <p:spPr bwMode="auto">
          <a:xfrm>
            <a:off x="1255311" y="701932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keys(), values(), items()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다음과 같음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88E1AC-1243-4EA4-BEE0-F627F15D059F}"/>
              </a:ext>
            </a:extLst>
          </p:cNvPr>
          <p:cNvGrpSpPr/>
          <p:nvPr/>
        </p:nvGrpSpPr>
        <p:grpSpPr>
          <a:xfrm>
            <a:off x="719572" y="701933"/>
            <a:ext cx="507705" cy="497174"/>
            <a:chOff x="593089" y="1058864"/>
            <a:chExt cx="507705" cy="49717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651F88-0F73-4B83-94FC-5BFD1C3A314B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9E2F0E-555A-4B90-8FE8-2E8235249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8609567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rgbClr val="CC66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18106</TotalTime>
  <Words>2978</Words>
  <Application>Microsoft Office PowerPoint</Application>
  <PresentationFormat>화면 슬라이드 쇼(16:9)</PresentationFormat>
  <Paragraphs>655</Paragraphs>
  <Slides>54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나눔고딕 ExtraBold</vt:lpstr>
      <vt:lpstr>굴림</vt:lpstr>
      <vt:lpstr>Consolas</vt:lpstr>
      <vt:lpstr>Arial</vt:lpstr>
      <vt:lpstr>나눔명조 ExtraBold</vt:lpstr>
      <vt:lpstr>Wingdings</vt:lpstr>
      <vt:lpstr>나눔바른고딕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3042</cp:revision>
  <dcterms:created xsi:type="dcterms:W3CDTF">2007-12-21T01:40:26Z</dcterms:created>
  <dcterms:modified xsi:type="dcterms:W3CDTF">2021-04-28T23:40:43Z</dcterms:modified>
</cp:coreProperties>
</file>